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4" r:id="rId3"/>
  </p:sldMasterIdLst>
  <p:notesMasterIdLst>
    <p:notesMasterId r:id="rId58"/>
  </p:notesMasterIdLst>
  <p:handoutMasterIdLst>
    <p:handoutMasterId r:id="rId59"/>
  </p:handoutMasterIdLst>
  <p:sldIdLst>
    <p:sldId id="341" r:id="rId4"/>
    <p:sldId id="374" r:id="rId5"/>
    <p:sldId id="298" r:id="rId6"/>
    <p:sldId id="347" r:id="rId7"/>
    <p:sldId id="392" r:id="rId8"/>
    <p:sldId id="293" r:id="rId9"/>
    <p:sldId id="378" r:id="rId10"/>
    <p:sldId id="379" r:id="rId11"/>
    <p:sldId id="380" r:id="rId12"/>
    <p:sldId id="384" r:id="rId13"/>
    <p:sldId id="382" r:id="rId14"/>
    <p:sldId id="383" r:id="rId15"/>
    <p:sldId id="385" r:id="rId16"/>
    <p:sldId id="381" r:id="rId17"/>
    <p:sldId id="386" r:id="rId18"/>
    <p:sldId id="389" r:id="rId19"/>
    <p:sldId id="348" r:id="rId20"/>
    <p:sldId id="350" r:id="rId21"/>
    <p:sldId id="349" r:id="rId22"/>
    <p:sldId id="387" r:id="rId23"/>
    <p:sldId id="390" r:id="rId24"/>
    <p:sldId id="388" r:id="rId25"/>
    <p:sldId id="391" r:id="rId26"/>
    <p:sldId id="393" r:id="rId27"/>
    <p:sldId id="394" r:id="rId28"/>
    <p:sldId id="395" r:id="rId29"/>
    <p:sldId id="396" r:id="rId30"/>
    <p:sldId id="397" r:id="rId31"/>
    <p:sldId id="398" r:id="rId32"/>
    <p:sldId id="399" r:id="rId33"/>
    <p:sldId id="400" r:id="rId34"/>
    <p:sldId id="376" r:id="rId35"/>
    <p:sldId id="351" r:id="rId36"/>
    <p:sldId id="372" r:id="rId37"/>
    <p:sldId id="373" r:id="rId38"/>
    <p:sldId id="324" r:id="rId39"/>
    <p:sldId id="357" r:id="rId40"/>
    <p:sldId id="401" r:id="rId41"/>
    <p:sldId id="346" r:id="rId42"/>
    <p:sldId id="345" r:id="rId43"/>
    <p:sldId id="294" r:id="rId44"/>
    <p:sldId id="296" r:id="rId45"/>
    <p:sldId id="737" r:id="rId46"/>
    <p:sldId id="739" r:id="rId47"/>
    <p:sldId id="377" r:id="rId48"/>
    <p:sldId id="815" r:id="rId49"/>
    <p:sldId id="342" r:id="rId50"/>
    <p:sldId id="343" r:id="rId51"/>
    <p:sldId id="344" r:id="rId52"/>
    <p:sldId id="297" r:id="rId53"/>
    <p:sldId id="402" r:id="rId54"/>
    <p:sldId id="403" r:id="rId55"/>
    <p:sldId id="355" r:id="rId56"/>
    <p:sldId id="339"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FF6FC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77317" autoAdjust="0"/>
  </p:normalViewPr>
  <p:slideViewPr>
    <p:cSldViewPr snapToGrid="0" snapToObjects="1">
      <p:cViewPr varScale="1">
        <p:scale>
          <a:sx n="105" d="100"/>
          <a:sy n="105" d="100"/>
        </p:scale>
        <p:origin x="1992"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759DE6-4EA1-8948-AE04-0CC9B7EB3002}" type="datetimeFigureOut">
              <a:rPr lang="en-US" smtClean="0"/>
              <a:t>10/24/22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E3D9810-4D78-7A44-879F-C4A797F4099F}" type="slidenum">
              <a:rPr lang="en-US" smtClean="0"/>
              <a:t>‹#›</a:t>
            </a:fld>
            <a:endParaRPr lang="en-US"/>
          </a:p>
        </p:txBody>
      </p:sp>
    </p:spTree>
    <p:extLst>
      <p:ext uri="{BB962C8B-B14F-4D97-AF65-F5344CB8AC3E}">
        <p14:creationId xmlns:p14="http://schemas.microsoft.com/office/powerpoint/2010/main" val="118056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203586-565D-3144-9A60-95217A004D73}" type="datetimeFigureOut">
              <a:rPr lang="en-US" smtClean="0"/>
              <a:t>10/24/22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A01242-C346-D840-A634-00B7288E94E1}" type="slidenum">
              <a:rPr lang="en-US" smtClean="0"/>
              <a:t>‹#›</a:t>
            </a:fld>
            <a:endParaRPr lang="en-US"/>
          </a:p>
        </p:txBody>
      </p:sp>
    </p:spTree>
    <p:extLst>
      <p:ext uri="{BB962C8B-B14F-4D97-AF65-F5344CB8AC3E}">
        <p14:creationId xmlns:p14="http://schemas.microsoft.com/office/powerpoint/2010/main" val="2914184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designed as a read-it-yourself guide to the basics of </a:t>
            </a:r>
            <a:r>
              <a:rPr lang="en-US" baseline="0" dirty="0" err="1"/>
              <a:t>InSAR</a:t>
            </a:r>
            <a:r>
              <a:rPr lang="en-US" baseline="0" dirty="0"/>
              <a:t>, a technique that can be used to image the movement of Earth’s surface at high resolution.</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2969327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Away</a:t>
            </a:r>
            <a:r>
              <a:rPr lang="en-US" baseline="0" dirty="0"/>
              <a:t> from slopes, differences in backscatter intensity can be attributed to differences in roughness of the ground. Rough ground will scatter radar in many directions, including back toward the satellite—giving a bright backscatter intensity. Smooth ground will act like a mirror and reflect radar away from the satellite, giving a low intensity of backscatter. Here vegetated areas have bright backscatter (trees could potentially scatter radar in many directions), whereas areas where there is sediment deposition appear dark, presumably because the ground surface is smooth. (Still bodies of water, such as lakes, are very effective smooth reflectors of radar and often appear completely dark in SAR amplitude images.)</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Image source: Underlying SAR image from NASA (public domain) http://</a:t>
            </a:r>
            <a:r>
              <a:rPr lang="en-US" baseline="0" dirty="0" err="1"/>
              <a:t>photojournal.jpl.nasa.gov</a:t>
            </a:r>
            <a:r>
              <a:rPr lang="en-US" baseline="0" dirty="0"/>
              <a:t>/catalog/PIA01763</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35</a:t>
            </a:fld>
            <a:endParaRPr lang="en-US"/>
          </a:p>
        </p:txBody>
      </p:sp>
    </p:spTree>
    <p:extLst>
      <p:ext uri="{BB962C8B-B14F-4D97-AF65-F5344CB8AC3E}">
        <p14:creationId xmlns:p14="http://schemas.microsoft.com/office/powerpoint/2010/main" val="398082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current state-of-the-art: Sentinel-1, a dedicated satellite mission launched by the European Space</a:t>
            </a:r>
            <a:r>
              <a:rPr lang="en-US" baseline="0" dirty="0"/>
              <a:t> Agency (ESA) </a:t>
            </a:r>
            <a:r>
              <a:rPr lang="en-US" dirty="0"/>
              <a:t>for studying</a:t>
            </a:r>
            <a:r>
              <a:rPr lang="en-US" baseline="0" dirty="0"/>
              <a:t> natural hazards. Due to advances in radar instrument design and improvements in the efficiency of solar panels, much more data can be acquired over a wider area on each pass of the satellite, meaning that the repeat interval between image acquisitions can be reduced to just 12 days (compared with 35 days for earlier missions). To further reduce the delay between acquisitions, there will be two satellites in orbit simultaneously, flying six days apart. With two satellites plus ascending and descending coverage, and tight orbital control, we should be able to produce interferograms and earthquake models within a few days of an earthquake, with very little opportunity for </a:t>
            </a:r>
            <a:r>
              <a:rPr lang="en-US" baseline="0" dirty="0" err="1"/>
              <a:t>decorrelation</a:t>
            </a:r>
            <a:r>
              <a:rPr lang="en-US" baseline="0" dirty="0"/>
              <a:t>.</a:t>
            </a:r>
          </a:p>
          <a:p>
            <a:endParaRPr lang="en-US" baseline="0" dirty="0"/>
          </a:p>
          <a:p>
            <a:r>
              <a:rPr lang="en-US" baseline="0" dirty="0"/>
              <a:t>Image source: European Space Agency, public domain. http://</a:t>
            </a:r>
            <a:r>
              <a:rPr lang="en-US" baseline="0" dirty="0" err="1"/>
              <a:t>www.esa.int</a:t>
            </a:r>
            <a:r>
              <a:rPr lang="en-US" baseline="0" dirty="0"/>
              <a:t>/</a:t>
            </a:r>
            <a:r>
              <a:rPr lang="en-US" baseline="0" dirty="0" err="1"/>
              <a:t>Our_Activities</a:t>
            </a:r>
            <a:r>
              <a:rPr lang="en-US" baseline="0" dirty="0"/>
              <a:t>/</a:t>
            </a:r>
            <a:r>
              <a:rPr lang="en-US" baseline="0" dirty="0" err="1"/>
              <a:t>Observing_the_Earth</a:t>
            </a:r>
            <a:r>
              <a:rPr lang="en-US" baseline="0" dirty="0"/>
              <a:t>/Copernicus/Sentinel-1/</a:t>
            </a:r>
            <a:r>
              <a:rPr lang="en-US" baseline="0" dirty="0" err="1"/>
              <a:t>Facts_and_figures</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36</a:t>
            </a:fld>
            <a:endParaRPr lang="en-US"/>
          </a:p>
        </p:txBody>
      </p:sp>
    </p:spTree>
    <p:extLst>
      <p:ext uri="{BB962C8B-B14F-4D97-AF65-F5344CB8AC3E}">
        <p14:creationId xmlns:p14="http://schemas.microsoft.com/office/powerpoint/2010/main" val="3961765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 be outdone, the Japanese</a:t>
            </a:r>
            <a:r>
              <a:rPr lang="en-US" baseline="0" dirty="0"/>
              <a:t> Aerospace Agency (JAXA) has launched a SAR satellite, ALOS-2, that is designed to be effective in vegetated areas. Using a 23 cm wavelength (rather than the ~6 cm wavelength of Sentinel-1), it should be impervious to small changes in vegetation, which is important for imaging deformation in heavily forested Japan.</a:t>
            </a:r>
          </a:p>
          <a:p>
            <a:r>
              <a:rPr lang="en-US" baseline="0" dirty="0"/>
              <a:t>NASA plans to launch a SAR satellite of its own, with a similar radar wavelength to ALOS-2, in collaboration with the Indian Space Agency (current working project name: NISAR), but the projected launch date is 2020. </a:t>
            </a:r>
          </a:p>
          <a:p>
            <a:endParaRPr lang="en-US" baseline="0" dirty="0"/>
          </a:p>
          <a:p>
            <a:r>
              <a:rPr lang="en-US" baseline="0" dirty="0"/>
              <a:t>Image source: </a:t>
            </a:r>
            <a:r>
              <a:rPr lang="en-US" sz="1200" b="0" dirty="0"/>
              <a:t>Japanese Aerospace Exploration Agency http://</a:t>
            </a:r>
            <a:r>
              <a:rPr lang="en-US" sz="1200" b="0" dirty="0" err="1"/>
              <a:t>www.eorc.jaxa.jp</a:t>
            </a:r>
            <a:r>
              <a:rPr lang="en-US" sz="1200" b="0" dirty="0"/>
              <a:t>/ALOS-2/en/about/</a:t>
            </a:r>
            <a:r>
              <a:rPr lang="en-US" sz="1200" b="0" dirty="0" err="1"/>
              <a:t>overview.htm</a:t>
            </a:r>
            <a:endParaRPr lang="en-US" b="0" dirty="0"/>
          </a:p>
        </p:txBody>
      </p:sp>
      <p:sp>
        <p:nvSpPr>
          <p:cNvPr id="4" name="Slide Number Placeholder 3"/>
          <p:cNvSpPr>
            <a:spLocks noGrp="1"/>
          </p:cNvSpPr>
          <p:nvPr>
            <p:ph type="sldNum" sz="quarter" idx="10"/>
          </p:nvPr>
        </p:nvSpPr>
        <p:spPr/>
        <p:txBody>
          <a:bodyPr/>
          <a:lstStyle/>
          <a:p>
            <a:fld id="{A5A01242-C346-D840-A634-00B7288E94E1}" type="slidenum">
              <a:rPr lang="en-US" smtClean="0"/>
              <a:t>37</a:t>
            </a:fld>
            <a:endParaRPr lang="en-US"/>
          </a:p>
        </p:txBody>
      </p:sp>
    </p:spTree>
    <p:extLst>
      <p:ext uri="{BB962C8B-B14F-4D97-AF65-F5344CB8AC3E}">
        <p14:creationId xmlns:p14="http://schemas.microsoft.com/office/powerpoint/2010/main" val="4000934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C1F1728-2092-FE46-85D8-58FDC3B1E82E}" type="slidenum">
              <a:rPr lang="en-US" sz="1200">
                <a:solidFill>
                  <a:prstClr val="black"/>
                </a:solidFill>
              </a:rPr>
              <a:pPr/>
              <a:t>39</a:t>
            </a:fld>
            <a:endParaRPr lang="en-US" sz="1200">
              <a:solidFill>
                <a:prstClr val="black"/>
              </a:solidFill>
            </a:endParaRPr>
          </a:p>
        </p:txBody>
      </p:sp>
      <p:sp>
        <p:nvSpPr>
          <p:cNvPr id="39938" name="Rectangle 2"/>
          <p:cNvSpPr>
            <a:spLocks noGrp="1" noRot="1" noChangeAspect="1" noChangeArrowheads="1" noTextEdit="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36867"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lIns="90901" tIns="45450" rIns="90901" bIns="45450"/>
          <a:lstStyle/>
          <a:p>
            <a:pPr eaLnBrk="1" hangingPunct="1"/>
            <a:r>
              <a:rPr lang="en-US" dirty="0"/>
              <a:t>Recall</a:t>
            </a:r>
            <a:r>
              <a:rPr lang="en-US" baseline="0" dirty="0"/>
              <a:t> that one wavelength of path length is equivalent to 2π of phase. Given that radar satellites orbit at several hundred km of elevation, it is not feasible to count the number of phase cycles for a single image . . .</a:t>
            </a:r>
            <a:endParaRPr lang="en-US" dirty="0"/>
          </a:p>
        </p:txBody>
      </p:sp>
    </p:spTree>
    <p:extLst>
      <p:ext uri="{BB962C8B-B14F-4D97-AF65-F5344CB8AC3E}">
        <p14:creationId xmlns:p14="http://schemas.microsoft.com/office/powerpoint/2010/main" val="3713616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C1F1728-2092-FE46-85D8-58FDC3B1E82E}" type="slidenum">
              <a:rPr lang="en-US" sz="1200">
                <a:solidFill>
                  <a:prstClr val="black"/>
                </a:solidFill>
              </a:rPr>
              <a:pPr/>
              <a:t>40</a:t>
            </a:fld>
            <a:endParaRPr lang="en-US" sz="1200">
              <a:solidFill>
                <a:prstClr val="black"/>
              </a:solidFill>
            </a:endParaRPr>
          </a:p>
        </p:txBody>
      </p:sp>
      <p:sp>
        <p:nvSpPr>
          <p:cNvPr id="39938" name="Rectangle 2"/>
          <p:cNvSpPr>
            <a:spLocks noGrp="1" noRot="1" noChangeAspect="1" noChangeArrowheads="1" noTextEdit="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36867"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lIns="90901" tIns="45450" rIns="90901" bIns="45450"/>
          <a:lstStyle/>
          <a:p>
            <a:pPr eaLnBrk="1" hangingPunct="1"/>
            <a:r>
              <a:rPr lang="en-US" dirty="0"/>
              <a:t>.</a:t>
            </a:r>
            <a:r>
              <a:rPr lang="en-US" baseline="0" dirty="0"/>
              <a:t> . . S</a:t>
            </a:r>
            <a:r>
              <a:rPr lang="en-US" dirty="0"/>
              <a:t>o</a:t>
            </a:r>
            <a:r>
              <a:rPr lang="en-US" baseline="0" dirty="0"/>
              <a:t> what we do is compare (difference) the phase from two different passes of the same satellite over the same point on the ground. Assuming that we can correct for the position of the satellite (and we can), then any difference in phase between the two passes must be related to a change in distance between the satellite and the ground (i.e. a movement of the ground).</a:t>
            </a:r>
            <a:endParaRPr lang="en-US" dirty="0"/>
          </a:p>
        </p:txBody>
      </p:sp>
    </p:spTree>
    <p:extLst>
      <p:ext uri="{BB962C8B-B14F-4D97-AF65-F5344CB8AC3E}">
        <p14:creationId xmlns:p14="http://schemas.microsoft.com/office/powerpoint/2010/main" val="2499326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9493684-BE07-E944-A1BA-28AFBAAB2DB6}" type="slidenum">
              <a:rPr lang="en-US" sz="1200">
                <a:solidFill>
                  <a:prstClr val="black"/>
                </a:solidFill>
              </a:rPr>
              <a:pPr/>
              <a:t>41</a:t>
            </a:fld>
            <a:endParaRPr lang="en-US" sz="1200">
              <a:solidFill>
                <a:prstClr val="black"/>
              </a:solidFill>
            </a:endParaRPr>
          </a:p>
        </p:txBody>
      </p:sp>
      <p:sp>
        <p:nvSpPr>
          <p:cNvPr id="41986" name="Rectangle 2"/>
          <p:cNvSpPr>
            <a:spLocks noGrp="1" noRot="1" noChangeAspect="1" noChangeArrowheads="1" noTextEdit="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38915"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lIns="90901" tIns="45450" rIns="90901" bIns="45450"/>
          <a:lstStyle/>
          <a:p>
            <a:pPr eaLnBrk="1" hangingPunct="1"/>
            <a:r>
              <a:rPr lang="en-US" dirty="0"/>
              <a:t>So if the ground moves, we can detect</a:t>
            </a:r>
            <a:r>
              <a:rPr lang="en-US" baseline="0" dirty="0"/>
              <a:t> a phase shift when we subtract the phase of the second image from the phase of the first! </a:t>
            </a:r>
          </a:p>
          <a:p>
            <a:pPr eaLnBrk="1" hangingPunct="1"/>
            <a:r>
              <a:rPr lang="en-US" baseline="0" dirty="0"/>
              <a:t>It is important to note that we can only measure displacement of the ground toward or away from the satellite, in the line-of-sight direction between the two. Everything we measure is a “line-of-sight” displacement.</a:t>
            </a:r>
          </a:p>
        </p:txBody>
      </p:sp>
    </p:spTree>
    <p:extLst>
      <p:ext uri="{BB962C8B-B14F-4D97-AF65-F5344CB8AC3E}">
        <p14:creationId xmlns:p14="http://schemas.microsoft.com/office/powerpoint/2010/main" val="193120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9493684-BE07-E944-A1BA-28AFBAAB2DB6}" type="slidenum">
              <a:rPr lang="en-US" sz="1200">
                <a:solidFill>
                  <a:prstClr val="black"/>
                </a:solidFill>
              </a:rPr>
              <a:pPr/>
              <a:t>42</a:t>
            </a:fld>
            <a:endParaRPr lang="en-US" sz="1200">
              <a:solidFill>
                <a:prstClr val="black"/>
              </a:solidFill>
            </a:endParaRPr>
          </a:p>
        </p:txBody>
      </p:sp>
      <p:sp>
        <p:nvSpPr>
          <p:cNvPr id="41986" name="Rectangle 2"/>
          <p:cNvSpPr>
            <a:spLocks noGrp="1" noRot="1" noChangeAspect="1" noChangeArrowheads="1" noTextEdit="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38915"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lIns="90901" tIns="45450" rIns="90901" bIns="45450"/>
          <a:lstStyle/>
          <a:p>
            <a:pPr eaLnBrk="1" hangingPunct="1"/>
            <a:r>
              <a:rPr lang="en-US" dirty="0"/>
              <a:t>It</a:t>
            </a:r>
            <a:r>
              <a:rPr lang="en-US" baseline="0" dirty="0"/>
              <a:t> is important to note that the only way we know that there has been movement of the ground is if different areas on the ground move different amounts—</a:t>
            </a:r>
            <a:r>
              <a:rPr lang="en-US" baseline="0" dirty="0" err="1"/>
              <a:t>InSAR</a:t>
            </a:r>
            <a:r>
              <a:rPr lang="en-US" baseline="0" dirty="0"/>
              <a:t> makes measurements of relative deformation. If the whole area moved by the same amount we would not see any relative phase shift. The cartoon here shows a slipping normal fault, and we would expect that the ground would move farther away from the satellite for an area directly next to the fault than an area farther away. The pattern of relative displacement that we see recorded in the </a:t>
            </a:r>
            <a:r>
              <a:rPr lang="en-US" baseline="0" dirty="0" err="1"/>
              <a:t>InSAR</a:t>
            </a:r>
            <a:r>
              <a:rPr lang="en-US" baseline="0" dirty="0"/>
              <a:t> data is typically diagnostic of the deformation source (e.g. for earthquakes, normal, reverse and strike-slip earthquakes all have different and distinct patterns).</a:t>
            </a:r>
            <a:endParaRPr lang="en-US" dirty="0"/>
          </a:p>
        </p:txBody>
      </p:sp>
    </p:spTree>
    <p:extLst>
      <p:ext uri="{BB962C8B-B14F-4D97-AF65-F5344CB8AC3E}">
        <p14:creationId xmlns:p14="http://schemas.microsoft.com/office/powerpoint/2010/main" val="30355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itchFamily="34" charset="0"/>
                <a:ea typeface="ＭＳ Ｐゴシック" pitchFamily="34" charset="-128"/>
              </a:rPr>
              <a:t>Resolution is improved from a couple of km to 30 meter</a:t>
            </a: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fld id="{8796BC05-4478-476C-A5A4-9C3C5E225320}" type="slidenum">
              <a:rPr lang="en-GB" altLang="en-US" sz="1200"/>
              <a:pPr/>
              <a:t>43</a:t>
            </a:fld>
            <a:endParaRPr lang="en-GB" altLang="en-US" sz="1200"/>
          </a:p>
        </p:txBody>
      </p:sp>
    </p:spTree>
    <p:extLst>
      <p:ext uri="{BB962C8B-B14F-4D97-AF65-F5344CB8AC3E}">
        <p14:creationId xmlns:p14="http://schemas.microsoft.com/office/powerpoint/2010/main" val="1600954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02BC2-498A-3942-B6AB-AD1D9164412A}" type="slidenum">
              <a:rPr lang="en-US"/>
              <a:pPr/>
              <a:t>47</a:t>
            </a:fld>
            <a:endParaRPr lang="en-US"/>
          </a:p>
        </p:txBody>
      </p:sp>
      <p:sp>
        <p:nvSpPr>
          <p:cNvPr id="1741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741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r>
              <a:rPr lang="en-GB" baseline="0" dirty="0"/>
              <a:t>Here is how we make an </a:t>
            </a:r>
            <a:r>
              <a:rPr lang="en-GB" baseline="0" dirty="0" err="1"/>
              <a:t>InSAR</a:t>
            </a:r>
            <a:r>
              <a:rPr lang="en-GB" baseline="0" dirty="0"/>
              <a:t> image (we call them “</a:t>
            </a:r>
            <a:r>
              <a:rPr lang="en-GB" baseline="0" dirty="0" err="1"/>
              <a:t>interferograms</a:t>
            </a:r>
            <a:r>
              <a:rPr lang="en-GB" baseline="0" dirty="0"/>
              <a:t>”).</a:t>
            </a:r>
          </a:p>
          <a:p>
            <a:r>
              <a:rPr lang="en-GB" baseline="0" dirty="0"/>
              <a:t>Two SAR images are shown, amplitudes on the left, phases on the right. They are both from the same area of Turkey, acquired five weeks apart in the summer of 1999.</a:t>
            </a:r>
            <a:endParaRPr lang="en-GB" dirty="0"/>
          </a:p>
          <a:p>
            <a:r>
              <a:rPr lang="en-GB" dirty="0"/>
              <a:t>The amplitude images are used to match and align the two SAR images to each</a:t>
            </a:r>
            <a:r>
              <a:rPr lang="en-GB" baseline="0" dirty="0"/>
              <a:t> other, to make sure that when you difference the phase, you are differencing the phase for the “same” pixels. The various corrections that are made to the phase rely on having accurate information on the satellite orbits and topography of the area being imaged; however, such corrections are standard during processing, the orbits are closely monitored from the ground (the satellites also often carry dedicated instruments for the purpose), and projects such as the Shuttle Radar Topography Mission (SRTM) project have produced global digital elevation models that can be used to correct for topography.</a:t>
            </a:r>
          </a:p>
          <a:p>
            <a:endParaRPr lang="en-GB" baseline="0" dirty="0"/>
          </a:p>
          <a:p>
            <a:r>
              <a:rPr lang="en-GB" baseline="0" dirty="0"/>
              <a:t>Image source: Tim Wright (University of Leeds) – used with permission</a:t>
            </a:r>
          </a:p>
          <a:p>
            <a:r>
              <a:rPr lang="en-GB" baseline="0" dirty="0"/>
              <a:t>Learn more about the analysis described here from: Wright, T. J., Parsons, B. E., Jackson, J. A., Haynes, M., Fielding, E. J., England, P. C. and Clarke, P. J. (1999) Source parameters of the 1 October 1995 Dinar (Turkey) earthquake from SAR interferometry and seismic </a:t>
            </a:r>
            <a:r>
              <a:rPr lang="en-GB" baseline="0" dirty="0" err="1"/>
              <a:t>bodywave</a:t>
            </a:r>
            <a:r>
              <a:rPr lang="en-GB" baseline="0" dirty="0"/>
              <a:t> modelling, Earth Planet. Sci. </a:t>
            </a:r>
            <a:r>
              <a:rPr lang="en-GB" baseline="0" dirty="0" err="1"/>
              <a:t>Lett</a:t>
            </a:r>
            <a:r>
              <a:rPr lang="en-GB" baseline="0" dirty="0"/>
              <a:t>., 172, 23-37. http://</a:t>
            </a:r>
            <a:r>
              <a:rPr lang="en-GB" baseline="0" dirty="0" err="1"/>
              <a:t>www.sciencedirect.com</a:t>
            </a:r>
            <a:r>
              <a:rPr lang="en-GB" baseline="0" dirty="0"/>
              <a:t>/science/article/</a:t>
            </a:r>
            <a:r>
              <a:rPr lang="en-GB" baseline="0" dirty="0" err="1"/>
              <a:t>pii</a:t>
            </a:r>
            <a:r>
              <a:rPr lang="en-GB" baseline="0" dirty="0"/>
              <a:t>/S0012821X99001867 </a:t>
            </a:r>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A7317-A1C4-F845-AB6E-1FCDDB1AE21C}" type="slidenum">
              <a:rPr lang="en-US"/>
              <a:pPr/>
              <a:t>48</a:t>
            </a:fld>
            <a:endParaRPr lang="en-US"/>
          </a:p>
        </p:txBody>
      </p:sp>
      <p:sp>
        <p:nvSpPr>
          <p:cNvPr id="194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94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r>
              <a:rPr lang="en-GB" dirty="0"/>
              <a:t>How to interpret</a:t>
            </a:r>
            <a:r>
              <a:rPr lang="en-GB" baseline="0" dirty="0"/>
              <a:t> an </a:t>
            </a:r>
            <a:r>
              <a:rPr lang="en-GB" baseline="0" dirty="0" err="1"/>
              <a:t>interferogram</a:t>
            </a:r>
            <a:r>
              <a:rPr lang="en-GB" baseline="0" dirty="0"/>
              <a:t>? To begin we have to be sure of the sign convention of the deformation signal. Here each </a:t>
            </a:r>
            <a:r>
              <a:rPr lang="en-GB" baseline="0" dirty="0" err="1"/>
              <a:t>colored</a:t>
            </a:r>
            <a:r>
              <a:rPr lang="en-GB" baseline="0" dirty="0"/>
              <a:t> “fringe” from blue to yellow to red represents a movement of the ground toward the satellite of 28.3 mm in the line-of-sight direction (this is often described as a decrease in the range—that is to say, the distance—between the satellite and the ground).</a:t>
            </a:r>
          </a:p>
          <a:p>
            <a:r>
              <a:rPr lang="en-GB" baseline="0" dirty="0"/>
              <a:t>If we assume that the </a:t>
            </a:r>
            <a:r>
              <a:rPr lang="en-GB" baseline="0" dirty="0" err="1"/>
              <a:t>color</a:t>
            </a:r>
            <a:r>
              <a:rPr lang="en-GB" baseline="0" dirty="0"/>
              <a:t> boundary between red and blue farthest to the south represents zero deformation (say), then each successive fringe cycle from blue-yellow-red represents an increasing movement of the ground toward the satellite of 28.3 mm, just like contours of elevation on a topographic map. </a:t>
            </a:r>
          </a:p>
          <a:p>
            <a:r>
              <a:rPr lang="en-GB" baseline="0" dirty="0"/>
              <a:t>The first fringe to the north of our zero fringe indicates a movement of 28.3 mm toward the satellite.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The second fringe to the north of our zero fringe indicates a movement of 56.6 mm toward the satellite. </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a:t>The tenth fringe</a:t>
            </a:r>
            <a:r>
              <a:rPr lang="en-GB" baseline="0" dirty="0"/>
              <a:t> to the north of our zero fringe indicates a movement of 283 mm toward the satellite. </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a:t>The 20th fringe</a:t>
            </a:r>
            <a:r>
              <a:rPr lang="en-GB" baseline="0" dirty="0"/>
              <a:t> to the north of our zero fringe indicates a movement of 566 mm towards the satellite. </a:t>
            </a:r>
          </a:p>
          <a:p>
            <a:r>
              <a:rPr lang="en-GB" dirty="0"/>
              <a:t>And so on . . .</a:t>
            </a:r>
          </a:p>
          <a:p>
            <a:r>
              <a:rPr lang="en-GB" dirty="0"/>
              <a:t>Given that the satellite was flying from south to north</a:t>
            </a:r>
            <a:r>
              <a:rPr lang="en-GB" baseline="0" dirty="0"/>
              <a:t> and looking to the east, the reductions in distance between satellite and ground are consistent with westward motion of the ground south of the fault.</a:t>
            </a:r>
            <a:endParaRPr lang="en-GB" dirty="0"/>
          </a:p>
          <a:p>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Image source: Tim Wright (University of Leeds) – used with permission</a:t>
            </a:r>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3</a:t>
            </a:fld>
            <a:endParaRPr lang="en-US"/>
          </a:p>
        </p:txBody>
      </p:sp>
    </p:spTree>
    <p:extLst>
      <p:ext uri="{BB962C8B-B14F-4D97-AF65-F5344CB8AC3E}">
        <p14:creationId xmlns:p14="http://schemas.microsoft.com/office/powerpoint/2010/main" val="296932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171064-77D5-E344-AC3E-FC505ED9FB94}" type="slidenum">
              <a:rPr lang="en-US"/>
              <a:pPr/>
              <a:t>49</a:t>
            </a:fld>
            <a:endParaRPr lang="en-US"/>
          </a:p>
        </p:txBody>
      </p:sp>
      <p:sp>
        <p:nvSpPr>
          <p:cNvPr id="2150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150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r>
              <a:rPr lang="en-GB" dirty="0"/>
              <a:t>If you plot</a:t>
            </a:r>
            <a:r>
              <a:rPr lang="en-GB" baseline="0" dirty="0"/>
              <a:t> a profile of the cumulative displacement represented by the fringes, you get a curve that looks something like this. Note that there is a discontinuity in the pattern in the </a:t>
            </a:r>
            <a:r>
              <a:rPr lang="en-GB" baseline="0" dirty="0" err="1"/>
              <a:t>center</a:t>
            </a:r>
            <a:r>
              <a:rPr lang="en-GB" baseline="0" dirty="0"/>
              <a:t>, around the city of </a:t>
            </a:r>
            <a:r>
              <a:rPr lang="en-GB" baseline="0" dirty="0" err="1"/>
              <a:t>Izmit</a:t>
            </a:r>
            <a:r>
              <a:rPr lang="en-GB" baseline="0" dirty="0"/>
              <a:t>; you have to repeat the analysis of the northern part of the deformation pattern separately, counting in from the edge of the deformation pattern like before. The shape of the curve is consistent with the expected elastic rebound from a strike-slip earthquake. The 1.2 m of line-of-sight displacement measured here corresponds to approximately 3.5 m of right-lateral offset.</a:t>
            </a:r>
          </a:p>
          <a:p>
            <a:endParaRPr lang="en-GB"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Image source: Tim Wright (University of Leeds) – used with permission</a:t>
            </a:r>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a:t>
            </a:r>
            <a:r>
              <a:rPr lang="en-US" baseline="0" dirty="0"/>
              <a:t> earthquake </a:t>
            </a:r>
            <a:r>
              <a:rPr lang="en-US" baseline="0" dirty="0" err="1"/>
              <a:t>interferogram</a:t>
            </a:r>
            <a:r>
              <a:rPr lang="en-US" baseline="0" dirty="0"/>
              <a:t>, from the 2008 Wells, Nevada earthquake. In this case, each cycle of blue to yellow to red represents an increase in distance (a range increase) of 28 mm between the satellite and the ground. [Note that there is no standard convention for the color scheme of </a:t>
            </a:r>
            <a:r>
              <a:rPr lang="en-US" baseline="0" dirty="0" err="1"/>
              <a:t>interferograms</a:t>
            </a:r>
            <a:r>
              <a:rPr lang="en-US" baseline="0" dirty="0"/>
              <a:t>!]</a:t>
            </a:r>
          </a:p>
          <a:p>
            <a:r>
              <a:rPr lang="en-US" baseline="0" dirty="0"/>
              <a:t>The earthquake is represented by four concentric fringes. The whole pattern is about 10 km long and 8 km wide. Assuming that all of the line-of-sight deformation in this case represents vertical deformation, the four fringes represent a maximum of about 12 cm of subsidence of the surface, at the center of the pattern. One way of visualizing this is to imagine it raining after the earthquake. If the depression caused by the earthquake filled in with water, you would have a puddle 10 km long by 8 km wide, and 12 cm deep in the middle. If you visited the area after the earthquake, what are the chances you would recognize that as being the signature of an earthquake on the ground? </a:t>
            </a:r>
            <a:br>
              <a:rPr lang="en-US" baseline="0" dirty="0"/>
            </a:br>
            <a:r>
              <a:rPr lang="en-US" baseline="0" dirty="0">
                <a:sym typeface="Wingdings"/>
              </a:rPr>
              <a:t> there would most likely NOT be any evidence from the surface because it is 10-12cm of change across 10 km wide area</a:t>
            </a:r>
            <a:endParaRPr lang="en-US" baseline="0" dirty="0"/>
          </a:p>
          <a:p>
            <a:r>
              <a:rPr lang="en-US" baseline="0" dirty="0"/>
              <a:t>Was there a surface rupture?</a:t>
            </a:r>
          </a:p>
          <a:p>
            <a:r>
              <a:rPr lang="en-US" baseline="0" dirty="0">
                <a:sym typeface="Wingdings"/>
              </a:rPr>
              <a:t> No. We can not see any discontinuities that are associated with with quake so no </a:t>
            </a:r>
            <a:r>
              <a:rPr lang="en-US" baseline="0">
                <a:sym typeface="Wingdings"/>
              </a:rPr>
              <a:t>surface rupture</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50</a:t>
            </a:fld>
            <a:endParaRPr lang="en-US"/>
          </a:p>
        </p:txBody>
      </p:sp>
    </p:spTree>
    <p:extLst>
      <p:ext uri="{BB962C8B-B14F-4D97-AF65-F5344CB8AC3E}">
        <p14:creationId xmlns:p14="http://schemas.microsoft.com/office/powerpoint/2010/main" val="2650430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t>
            </a:r>
            <a:r>
              <a:rPr lang="en-US" dirty="0" err="1"/>
              <a:t>interferogram</a:t>
            </a:r>
            <a:r>
              <a:rPr lang="en-US" dirty="0"/>
              <a:t> of a strike-slip</a:t>
            </a:r>
            <a:r>
              <a:rPr lang="en-US" baseline="0" dirty="0"/>
              <a:t> earthquake (Bam, Iran, 2003), presented two different ways. On the left is the “wrapped” </a:t>
            </a:r>
            <a:r>
              <a:rPr lang="en-US" baseline="0" dirty="0" err="1"/>
              <a:t>interferogram</a:t>
            </a:r>
            <a:r>
              <a:rPr lang="en-US" baseline="0" dirty="0"/>
              <a:t>, which is the form we have seen several times already, with multiple fringes defining the deformation pattern (here blue-yellow-red is a motion toward the satellite of 28 mm). On the right is an “unwrapped” </a:t>
            </a:r>
            <a:r>
              <a:rPr lang="en-US" baseline="0" dirty="0" err="1"/>
              <a:t>interferogram</a:t>
            </a:r>
            <a:r>
              <a:rPr lang="en-US" baseline="0" dirty="0"/>
              <a:t> where the displacements associated with each fringe have been added together to give the total displacement—these are typically easier to interpret than the wrapped interferograms (again, here, red indicates movement toward the satellite, blue indicates movement away from the satellite). </a:t>
            </a:r>
          </a:p>
          <a:p>
            <a:endParaRPr lang="en-US" baseline="0" dirty="0"/>
          </a:p>
          <a:p>
            <a:r>
              <a:rPr lang="en-US" baseline="0" dirty="0"/>
              <a:t>Image source: G J Funning, B Parsons, T J Wright, J A Jackson and E J Fielding, 2005, Surface displacements and source parameters of the 2003 Bam, Iran earthquake from </a:t>
            </a:r>
            <a:r>
              <a:rPr lang="en-US" baseline="0" dirty="0" err="1"/>
              <a:t>Envisat</a:t>
            </a:r>
            <a:r>
              <a:rPr lang="en-US" baseline="0" dirty="0"/>
              <a:t> Advanced Synthetic Aperture Radar imagery, J. </a:t>
            </a:r>
            <a:r>
              <a:rPr lang="en-US" baseline="0" dirty="0" err="1"/>
              <a:t>Geophys</a:t>
            </a:r>
            <a:r>
              <a:rPr lang="en-US" baseline="0" dirty="0"/>
              <a:t>. Res., 110 (B9), B09406, doi:10.1029/2004JB003338.</a:t>
            </a:r>
          </a:p>
          <a:p>
            <a:r>
              <a:rPr lang="en-US" dirty="0"/>
              <a:t>http://</a:t>
            </a:r>
            <a:r>
              <a:rPr lang="en-US" dirty="0" err="1"/>
              <a:t>earthsciences.ucr.edu</a:t>
            </a:r>
            <a:r>
              <a:rPr lang="en-US" dirty="0"/>
              <a:t>/docs/funning_etal_2005_jgr_bam_earthquake.pdf</a:t>
            </a:r>
          </a:p>
          <a:p>
            <a:r>
              <a:rPr lang="en-US" dirty="0"/>
              <a:t>American Geophysical Union allows reuse of an image from a journal article for educational noncommercial purposes. Copyright is retained by AGU.</a:t>
            </a:r>
          </a:p>
          <a:p>
            <a:r>
              <a:rPr lang="en-US" dirty="0"/>
              <a:t>http://</a:t>
            </a:r>
            <a:r>
              <a:rPr lang="en-US" dirty="0" err="1"/>
              <a:t>publications.agu.org</a:t>
            </a:r>
            <a:r>
              <a:rPr lang="en-US" dirty="0"/>
              <a:t>/author-resource-center/usage-permissions/ </a:t>
            </a:r>
          </a:p>
        </p:txBody>
      </p:sp>
      <p:sp>
        <p:nvSpPr>
          <p:cNvPr id="4" name="Slide Number Placeholder 3"/>
          <p:cNvSpPr>
            <a:spLocks noGrp="1"/>
          </p:cNvSpPr>
          <p:nvPr>
            <p:ph type="sldNum" sz="quarter" idx="10"/>
          </p:nvPr>
        </p:nvSpPr>
        <p:spPr/>
        <p:txBody>
          <a:bodyPr/>
          <a:lstStyle/>
          <a:p>
            <a:fld id="{A5A01242-C346-D840-A634-00B7288E94E1}" type="slidenum">
              <a:rPr lang="en-US" smtClean="0"/>
              <a:t>53</a:t>
            </a:fld>
            <a:endParaRPr lang="en-US"/>
          </a:p>
        </p:txBody>
      </p:sp>
    </p:spTree>
    <p:extLst>
      <p:ext uri="{BB962C8B-B14F-4D97-AF65-F5344CB8AC3E}">
        <p14:creationId xmlns:p14="http://schemas.microsoft.com/office/powerpoint/2010/main" val="182901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applications of </a:t>
            </a:r>
            <a:r>
              <a:rPr lang="en-US" dirty="0" err="1"/>
              <a:t>InSAR</a:t>
            </a:r>
            <a:r>
              <a:rPr lang="en-US" dirty="0"/>
              <a:t>. On the left</a:t>
            </a:r>
            <a:r>
              <a:rPr lang="en-US" baseline="0" dirty="0"/>
              <a:t> is a map of the western margin of South America (Peru and Chile) showing four major </a:t>
            </a:r>
            <a:r>
              <a:rPr lang="en-US" baseline="0" dirty="0" err="1"/>
              <a:t>subduction</a:t>
            </a:r>
            <a:r>
              <a:rPr lang="en-US" baseline="0" dirty="0"/>
              <a:t> zone earthquakes, plus the deformation associated with four active volcanoes in the Andes (some moving up, some moving down, depending on the details of the magmatic systems feeding the volcanoes).</a:t>
            </a:r>
          </a:p>
          <a:p>
            <a:r>
              <a:rPr lang="en-US" baseline="0" dirty="0"/>
              <a:t>Top right shows the cumulative displacement from analysis of multiple </a:t>
            </a:r>
            <a:r>
              <a:rPr lang="en-US" baseline="0" dirty="0" err="1"/>
              <a:t>interferograms</a:t>
            </a:r>
            <a:r>
              <a:rPr lang="en-US" baseline="0" dirty="0"/>
              <a:t> covering the Santa Clara Valley (northwest of San Jose in northern California) over a six-year period showing that the center of the valley rose by approximately 40 mm over that time, attributed to recharge of a major groundwater aquifer in the valley.</a:t>
            </a:r>
          </a:p>
          <a:p>
            <a:r>
              <a:rPr lang="en-US" baseline="0" dirty="0"/>
              <a:t>Bottom right shows the difference in water levels within the Everglades in south Florida between two dates in Fall 2004.</a:t>
            </a:r>
          </a:p>
          <a:p>
            <a:endParaRPr lang="en-US" baseline="0" dirty="0"/>
          </a:p>
          <a:p>
            <a:r>
              <a:rPr lang="en-US" baseline="0" dirty="0"/>
              <a:t>Image sources (clockwise from left):</a:t>
            </a:r>
          </a:p>
          <a:p>
            <a:pPr marL="171450" indent="-171450">
              <a:buFont typeface="Arial"/>
              <a:buChar char="•"/>
            </a:pPr>
            <a:r>
              <a:rPr lang="en-US" dirty="0"/>
              <a:t>Pritchard, M. E. and M. Simons (2004) Surveying volcanic arcs with satellite radar interferometry: The central Andes, Kamchatka, and beyond. GSA Today 14, 4-10. http://</a:t>
            </a:r>
            <a:r>
              <a:rPr lang="en-US" dirty="0" err="1"/>
              <a:t>www.geo.cornell.edu</a:t>
            </a:r>
            <a:r>
              <a:rPr lang="en-US" dirty="0"/>
              <a:t>/</a:t>
            </a:r>
            <a:r>
              <a:rPr lang="en-US" dirty="0" err="1"/>
              <a:t>eas</a:t>
            </a:r>
            <a:r>
              <a:rPr lang="en-US" dirty="0"/>
              <a:t>/</a:t>
            </a:r>
            <a:r>
              <a:rPr lang="en-US" dirty="0" err="1"/>
              <a:t>PeoplePlaces</a:t>
            </a:r>
            <a:r>
              <a:rPr lang="en-US" dirty="0"/>
              <a:t>/Faculty/matt/gsatv14n8_science.pdf</a:t>
            </a:r>
            <a:br>
              <a:rPr lang="en-US" dirty="0"/>
            </a:br>
            <a:r>
              <a:rPr lang="en-US" dirty="0"/>
              <a:t>Geological Society</a:t>
            </a:r>
            <a:r>
              <a:rPr lang="en-US" baseline="0" dirty="0"/>
              <a:t> of America allows reuse of a single figure from an article for education </a:t>
            </a:r>
            <a:r>
              <a:rPr lang="en-US" baseline="0" dirty="0" err="1"/>
              <a:t>noncommerical</a:t>
            </a:r>
            <a:r>
              <a:rPr lang="en-US" baseline="0" dirty="0"/>
              <a:t> purposes. Copyright is retained by GSA. http://</a:t>
            </a:r>
            <a:r>
              <a:rPr lang="en-US" baseline="0" dirty="0" err="1"/>
              <a:t>www.geosociety.org</a:t>
            </a:r>
            <a:r>
              <a:rPr lang="en-US" baseline="0" dirty="0"/>
              <a:t>/pubs/</a:t>
            </a:r>
            <a:r>
              <a:rPr lang="en-US" baseline="0" dirty="0" err="1"/>
              <a:t>copyrt.htm</a:t>
            </a:r>
            <a:endParaRPr lang="en-US" baseline="0" dirty="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a:t>Schmidt, D.</a:t>
            </a:r>
            <a:r>
              <a:rPr lang="en-US" baseline="0" dirty="0"/>
              <a:t> and R. </a:t>
            </a:r>
            <a:r>
              <a:rPr lang="en-US" dirty="0" err="1"/>
              <a:t>Bürgmann</a:t>
            </a:r>
            <a:r>
              <a:rPr lang="en-US" dirty="0"/>
              <a:t> (2003) Time-dependent land uplift and subsidence in the Santa Clara valley, California, from a large </a:t>
            </a:r>
            <a:r>
              <a:rPr lang="en-US" dirty="0" err="1"/>
              <a:t>interferometric</a:t>
            </a:r>
            <a:r>
              <a:rPr lang="en-US" dirty="0"/>
              <a:t> synthetic aperture radar data set. Journal of </a:t>
            </a:r>
            <a:r>
              <a:rPr lang="en-US" dirty="0" err="1"/>
              <a:t>Geophyical</a:t>
            </a:r>
            <a:r>
              <a:rPr lang="en-US" baseline="0" dirty="0"/>
              <a:t> Research Solid Earth, 108, B9, </a:t>
            </a:r>
            <a:r>
              <a:rPr lang="en-US" dirty="0"/>
              <a:t>DOI: 10.1029/2002JB002267. http://</a:t>
            </a:r>
            <a:r>
              <a:rPr lang="en-US" dirty="0" err="1"/>
              <a:t>onlinelibrary.wiley.com</a:t>
            </a:r>
            <a:r>
              <a:rPr lang="en-US" dirty="0"/>
              <a:t>/</a:t>
            </a:r>
            <a:r>
              <a:rPr lang="en-US" dirty="0" err="1"/>
              <a:t>doi</a:t>
            </a:r>
            <a:r>
              <a:rPr lang="en-US" dirty="0"/>
              <a:t>/10.1029/2002JB002267/</a:t>
            </a:r>
            <a:r>
              <a:rPr lang="en-US" dirty="0" err="1"/>
              <a:t>epdf</a:t>
            </a:r>
            <a:br>
              <a:rPr lang="en-US" dirty="0"/>
            </a:br>
            <a:r>
              <a:rPr lang="en-US" dirty="0"/>
              <a:t>American Geophysical Union allows reuse of an image from a journal article for educational noncommercial purposes. Copyright is retained by AGU.</a:t>
            </a:r>
            <a:r>
              <a:rPr lang="en-US" baseline="0" dirty="0"/>
              <a:t> </a:t>
            </a:r>
            <a:r>
              <a:rPr lang="en-US" dirty="0"/>
              <a:t>http://</a:t>
            </a:r>
            <a:r>
              <a:rPr lang="en-US" dirty="0" err="1"/>
              <a:t>publications.agu.org</a:t>
            </a:r>
            <a:r>
              <a:rPr lang="en-US" dirty="0"/>
              <a:t>/author-resource-center/usage-permissions/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err="1"/>
              <a:t>Wdowinski</a:t>
            </a:r>
            <a:r>
              <a:rPr lang="en-US" dirty="0"/>
              <a:t>, S., S. Kim, F. </a:t>
            </a:r>
            <a:r>
              <a:rPr lang="en-US" dirty="0" err="1"/>
              <a:t>Amelung</a:t>
            </a:r>
            <a:r>
              <a:rPr lang="en-US" dirty="0"/>
              <a:t>, and T. Dixon</a:t>
            </a:r>
            <a:r>
              <a:rPr lang="en-US" baseline="0" dirty="0"/>
              <a:t> (2006)</a:t>
            </a:r>
            <a:r>
              <a:rPr lang="en-US" dirty="0"/>
              <a:t> Wetland InSAR: A new space-based hydrological monitoring tool of wetlands surface water level changes, </a:t>
            </a:r>
            <a:r>
              <a:rPr lang="en-US" dirty="0" err="1"/>
              <a:t>GlobWetland</a:t>
            </a:r>
            <a:r>
              <a:rPr lang="en-US" dirty="0"/>
              <a:t> Symposium proceedings. https://</a:t>
            </a:r>
            <a:r>
              <a:rPr lang="en-US" dirty="0" err="1"/>
              <a:t>www.rsmas.miami.edu</a:t>
            </a:r>
            <a:r>
              <a:rPr lang="en-US" dirty="0"/>
              <a:t>/users/</a:t>
            </a:r>
            <a:r>
              <a:rPr lang="en-US" dirty="0" err="1"/>
              <a:t>swdowinski</a:t>
            </a:r>
            <a:r>
              <a:rPr lang="en-US" dirty="0"/>
              <a:t>/publications/</a:t>
            </a:r>
            <a:r>
              <a:rPr lang="en-US" dirty="0" err="1"/>
              <a:t>Wdowinski-GlobWetlands-proceedings.pdf</a:t>
            </a:r>
            <a:br>
              <a:rPr lang="en-US" dirty="0"/>
            </a:br>
            <a:r>
              <a:rPr lang="en-US" dirty="0" err="1"/>
              <a:t>GlobWetlands</a:t>
            </a:r>
            <a:r>
              <a:rPr lang="en-US" baseline="0" dirty="0"/>
              <a:t> Symposium is part of the open CGIAR. </a:t>
            </a:r>
            <a:r>
              <a:rPr lang="en-US" dirty="0"/>
              <a:t>https://</a:t>
            </a:r>
            <a:r>
              <a:rPr lang="en-US" dirty="0" err="1"/>
              <a:t>cgspace.cgiar.org</a:t>
            </a:r>
            <a:r>
              <a:rPr lang="en-US" dirty="0"/>
              <a:t>/</a:t>
            </a:r>
          </a:p>
          <a:p>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54</a:t>
            </a:fld>
            <a:endParaRPr lang="en-US"/>
          </a:p>
        </p:txBody>
      </p:sp>
    </p:spTree>
    <p:extLst>
      <p:ext uri="{BB962C8B-B14F-4D97-AF65-F5344CB8AC3E}">
        <p14:creationId xmlns:p14="http://schemas.microsoft.com/office/powerpoint/2010/main" val="3197044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 (Synthetic</a:t>
            </a:r>
            <a:r>
              <a:rPr lang="en-US" baseline="0" dirty="0"/>
              <a:t> Aperture Radar)</a:t>
            </a:r>
            <a:r>
              <a:rPr lang="en-US" dirty="0"/>
              <a:t> is an imaging technique</a:t>
            </a:r>
            <a:r>
              <a:rPr lang="en-US" baseline="0" dirty="0"/>
              <a:t> in its own right that uses the amplitude (intensity) of backscattered radar from the ground as a means of imaging it. A single image acquisition is all that is needed to produce a SAR image. Typically we do not use the phase of a single SAR image for imaging purposes.</a:t>
            </a:r>
          </a:p>
          <a:p>
            <a:r>
              <a:rPr lang="en-US" baseline="0" dirty="0"/>
              <a:t>On the other hand, we can use the phases of multiple SAR images. </a:t>
            </a:r>
            <a:r>
              <a:rPr lang="en-US" baseline="0" dirty="0" err="1"/>
              <a:t>InSAR</a:t>
            </a:r>
            <a:r>
              <a:rPr lang="en-US" baseline="0" dirty="0"/>
              <a:t> is a method that uses two or more SAR images to measure movements of Earth’s surface, by calculating the interference between the phases of the SAR images.</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4</a:t>
            </a:fld>
            <a:endParaRPr lang="en-US"/>
          </a:p>
        </p:txBody>
      </p:sp>
    </p:spTree>
    <p:extLst>
      <p:ext uri="{BB962C8B-B14F-4D97-AF65-F5344CB8AC3E}">
        <p14:creationId xmlns:p14="http://schemas.microsoft.com/office/powerpoint/2010/main" val="2969327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C1F1728-2092-FE46-85D8-58FDC3B1E82E}" type="slidenum">
              <a:rPr lang="en-US" sz="1200">
                <a:solidFill>
                  <a:prstClr val="black"/>
                </a:solidFill>
              </a:rPr>
              <a:pPr/>
              <a:t>6</a:t>
            </a:fld>
            <a:endParaRPr lang="en-US" sz="1200">
              <a:solidFill>
                <a:prstClr val="black"/>
              </a:solidFill>
            </a:endParaRPr>
          </a:p>
        </p:txBody>
      </p:sp>
      <p:sp>
        <p:nvSpPr>
          <p:cNvPr id="39938" name="Rectangle 2"/>
          <p:cNvSpPr>
            <a:spLocks noGrp="1" noRot="1" noChangeAspect="1" noChangeArrowheads="1" noTextEdit="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36867"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lIns="90901" tIns="45450" rIns="90901" bIns="45450"/>
          <a:lstStyle/>
          <a:p>
            <a:pPr eaLnBrk="1" hangingPunct="1"/>
            <a:r>
              <a:rPr lang="en-US" dirty="0"/>
              <a:t>The radar</a:t>
            </a:r>
            <a:r>
              <a:rPr lang="en-US" baseline="0" dirty="0"/>
              <a:t> antenna on a satellite (shown here is ERS-1, the first long-lived orbiting SAR satellite, launched in 1991) is both an emitter of radar and a detector of radar. A pulse of microwave radiation is emitted toward the ground, and some of it is scattered back to the </a:t>
            </a:r>
            <a:r>
              <a:rPr lang="en-US" baseline="0" dirty="0" err="1"/>
              <a:t>satellite.The</a:t>
            </a:r>
            <a:r>
              <a:rPr lang="en-US" baseline="0" dirty="0"/>
              <a:t> antenna records both the amplitude (intensity) and phase of the backscattered radar. A typical radar satellite makes over a thousand such measurements every second (in the case of ERS-1, 1680 measurements per second).</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radar antenna is mounted on the right side of the satellite (in</a:t>
            </a:r>
            <a:r>
              <a:rPr lang="en-US" baseline="0" dirty="0"/>
              <a:t> </a:t>
            </a:r>
            <a:r>
              <a:rPr lang="en-US" dirty="0"/>
              <a:t>SAR-speak,</a:t>
            </a:r>
            <a:r>
              <a:rPr lang="en-US" baseline="0" dirty="0"/>
              <a:t> we say that the radar “looks to the right”). The idea behind this is that we can know for certain which direction any backscattered radar is coming from (which would not be possible if the radar was pointing vertically down). </a:t>
            </a:r>
          </a:p>
          <a:p>
            <a:r>
              <a:rPr lang="en-US" baseline="0" dirty="0"/>
              <a:t>Also, note that there is an inverse relationship between the resolving power of a radar antenna and its length (its “aperture” in radar-speak). A antenna with a 10 m aperture (a typical radar antenna length for several past missions) has resolution of a few kilometers on the ground. Conversely, you would need an antenna with an aperture of several kilometers to image something on the scale of a few tens of meters on the ground—and it would not be feasible to launch or power such a thing in orbit! Luckily, radar engineers are clever …</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17</a:t>
            </a:fld>
            <a:endParaRPr lang="en-US"/>
          </a:p>
        </p:txBody>
      </p:sp>
    </p:spTree>
    <p:extLst>
      <p:ext uri="{BB962C8B-B14F-4D97-AF65-F5344CB8AC3E}">
        <p14:creationId xmlns:p14="http://schemas.microsoft.com/office/powerpoint/2010/main" val="3499754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was recognized that a single point</a:t>
            </a:r>
            <a:r>
              <a:rPr lang="en-US" baseline="0" dirty="0"/>
              <a:t> on the surface is repeatedly observed as the satellite flies over the ground.</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18</a:t>
            </a:fld>
            <a:endParaRPr lang="en-US"/>
          </a:p>
        </p:txBody>
      </p:sp>
    </p:spTree>
    <p:extLst>
      <p:ext uri="{BB962C8B-B14F-4D97-AF65-F5344CB8AC3E}">
        <p14:creationId xmlns:p14="http://schemas.microsoft.com/office/powerpoint/2010/main" val="876719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process the data, we can integrate all the images that would have covered the same point on the ground to effectively pretend that the radar antenna had an aperture of several kilometers length. This “synthetic aperture” idea is what allows us to make high-resolution images of the ground using satellite-borne radar.</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19</a:t>
            </a:fld>
            <a:endParaRPr lang="en-US"/>
          </a:p>
        </p:txBody>
      </p:sp>
    </p:spTree>
    <p:extLst>
      <p:ext uri="{BB962C8B-B14F-4D97-AF65-F5344CB8AC3E}">
        <p14:creationId xmlns:p14="http://schemas.microsoft.com/office/powerpoint/2010/main" val="2403639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Underneath</a:t>
            </a:r>
            <a:r>
              <a:rPr lang="en-US" baseline="0" dirty="0"/>
              <a:t> is a real SAR amplitude image of the caldera of Kilauea volcano in Hawaii. The different shades of gray represent differences in the intensity of backscattered radar from different features on the ground. Bright shades = more backscattered radar returned to the satellite = large amplitude, dark shades = less backscatter making it back to the satellite = small amplitude.</a:t>
            </a:r>
          </a:p>
          <a:p>
            <a:endParaRPr lang="en-US" baseline="0" dirty="0"/>
          </a:p>
          <a:p>
            <a:r>
              <a:rPr lang="en-US" baseline="0" dirty="0"/>
              <a:t>Image source: Underlying SAR image from NASA (public domain) http://</a:t>
            </a:r>
            <a:r>
              <a:rPr lang="en-US" baseline="0" dirty="0" err="1"/>
              <a:t>photojournal.jpl.nasa.gov</a:t>
            </a:r>
            <a:r>
              <a:rPr lang="en-US" baseline="0" dirty="0"/>
              <a:t>/catalog/PIA01763</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33</a:t>
            </a:fld>
            <a:endParaRPr lang="en-US"/>
          </a:p>
        </p:txBody>
      </p:sp>
    </p:spTree>
    <p:extLst>
      <p:ext uri="{BB962C8B-B14F-4D97-AF65-F5344CB8AC3E}">
        <p14:creationId xmlns:p14="http://schemas.microsoft.com/office/powerpoint/2010/main" val="229419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satellite</a:t>
            </a:r>
            <a:r>
              <a:rPr lang="en-US" baseline="0" dirty="0"/>
              <a:t> sensor is set at an angle rather than straight down so all returns but be from type of surface roughness.</a:t>
            </a:r>
          </a:p>
          <a:p>
            <a:r>
              <a:rPr lang="en-US" dirty="0"/>
              <a:t>If the ground slopes toward the direction in</a:t>
            </a:r>
            <a:r>
              <a:rPr lang="en-US" baseline="0" dirty="0"/>
              <a:t> which the satellite is looking (e.g. on the west-facing slopes on the eastern edges of the caldera and various volcanic craters), then the backscatter will be bright—effectively, the sloping ground reflects a lot of the incoming radar waves back to the satellite. Conversely, when the ground slopes away from the satellite, the radar is reflected away from the satellite, and the backscatter intensity measured at the satellite is low. This information can be used to figure out which way the satellite was flying, if you know which way the ground is sloping in your target area.</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Image source: Underlying SAR image from NASA (public domain) http://</a:t>
            </a:r>
            <a:r>
              <a:rPr lang="en-US" baseline="0" dirty="0" err="1"/>
              <a:t>photojournal.jpl.nasa.gov</a:t>
            </a:r>
            <a:r>
              <a:rPr lang="en-US" baseline="0" dirty="0"/>
              <a:t>/catalog/PIA01763</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34</a:t>
            </a:fld>
            <a:endParaRPr lang="en-US"/>
          </a:p>
        </p:txBody>
      </p:sp>
    </p:spTree>
    <p:extLst>
      <p:ext uri="{BB962C8B-B14F-4D97-AF65-F5344CB8AC3E}">
        <p14:creationId xmlns:p14="http://schemas.microsoft.com/office/powerpoint/2010/main" val="3750202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C73CF8B-C386-3849-8328-C791A97DD469}"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AAC06-622C-8149-8653-5F27148B1788}" type="slidenum">
              <a:rPr lang="en-US" smtClean="0"/>
              <a:t>‹#›</a:t>
            </a:fld>
            <a:endParaRPr lang="en-US"/>
          </a:p>
        </p:txBody>
      </p:sp>
    </p:spTree>
    <p:extLst>
      <p:ext uri="{BB962C8B-B14F-4D97-AF65-F5344CB8AC3E}">
        <p14:creationId xmlns:p14="http://schemas.microsoft.com/office/powerpoint/2010/main" val="8438590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73CF8B-C386-3849-8328-C791A97DD469}"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AAC06-622C-8149-8653-5F27148B1788}" type="slidenum">
              <a:rPr lang="en-US" smtClean="0"/>
              <a:t>‹#›</a:t>
            </a:fld>
            <a:endParaRPr lang="en-US"/>
          </a:p>
        </p:txBody>
      </p:sp>
    </p:spTree>
    <p:extLst>
      <p:ext uri="{BB962C8B-B14F-4D97-AF65-F5344CB8AC3E}">
        <p14:creationId xmlns:p14="http://schemas.microsoft.com/office/powerpoint/2010/main" val="19978609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73CF8B-C386-3849-8328-C791A97DD469}"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AAC06-622C-8149-8653-5F27148B1788}" type="slidenum">
              <a:rPr lang="en-US" smtClean="0"/>
              <a:t>‹#›</a:t>
            </a:fld>
            <a:endParaRPr lang="en-US"/>
          </a:p>
        </p:txBody>
      </p:sp>
    </p:spTree>
    <p:extLst>
      <p:ext uri="{BB962C8B-B14F-4D97-AF65-F5344CB8AC3E}">
        <p14:creationId xmlns:p14="http://schemas.microsoft.com/office/powerpoint/2010/main" val="417963830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BDB59D8-2A0A-234F-B79C-9B4439DD1636}"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39635915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50613ADF-71BA-9C49-9557-BBDDE337725F}"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97824075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67DE9E09-B97F-5245-A4E8-001DEE140442}"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30341355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37A238C-AA4D-644C-BA3C-4A7274E3E181}"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05113784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1D3CC296-3CFD-8741-A21E-CEF0DED335E5}"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12898549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481C36F0-651C-D64E-88CE-D137CDA146A5}"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390036873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1ACD13A2-AC85-E34E-9866-502B735F515D}"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95307737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A1710569-7515-634C-9B55-E052FA99F4BC}"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31389388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73CF8B-C386-3849-8328-C791A97DD469}"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AAC06-622C-8149-8653-5F27148B1788}" type="slidenum">
              <a:rPr lang="en-US" smtClean="0"/>
              <a:t>‹#›</a:t>
            </a:fld>
            <a:endParaRPr lang="en-US"/>
          </a:p>
        </p:txBody>
      </p:sp>
    </p:spTree>
    <p:extLst>
      <p:ext uri="{BB962C8B-B14F-4D97-AF65-F5344CB8AC3E}">
        <p14:creationId xmlns:p14="http://schemas.microsoft.com/office/powerpoint/2010/main" val="8860563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5F70CDB3-AB93-F942-A2DE-D14C9582E877}"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9839614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97836FD-A8E8-1942-A533-30AC11489AB1}"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345284703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FB40710-39DE-C84D-BFA8-59AB7874122F}"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323250198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7D973623-F19E-8B46-B520-B0031E06EAE7}"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416904890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B163678D-3355-5E40-88F9-2517DED90A64}"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49360400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755903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372214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52269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798704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145064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73CF8B-C386-3849-8328-C791A97DD469}"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AAC06-622C-8149-8653-5F27148B1788}" type="slidenum">
              <a:rPr lang="en-US" smtClean="0"/>
              <a:t>‹#›</a:t>
            </a:fld>
            <a:endParaRPr lang="en-US"/>
          </a:p>
        </p:txBody>
      </p:sp>
    </p:spTree>
    <p:extLst>
      <p:ext uri="{BB962C8B-B14F-4D97-AF65-F5344CB8AC3E}">
        <p14:creationId xmlns:p14="http://schemas.microsoft.com/office/powerpoint/2010/main" val="221515342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237953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321386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582355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120806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077483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553874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73CF8B-C386-3849-8328-C791A97DD469}"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AAC06-622C-8149-8653-5F27148B1788}" type="slidenum">
              <a:rPr lang="en-US" smtClean="0"/>
              <a:t>‹#›</a:t>
            </a:fld>
            <a:endParaRPr lang="en-US"/>
          </a:p>
        </p:txBody>
      </p:sp>
    </p:spTree>
    <p:extLst>
      <p:ext uri="{BB962C8B-B14F-4D97-AF65-F5344CB8AC3E}">
        <p14:creationId xmlns:p14="http://schemas.microsoft.com/office/powerpoint/2010/main" val="29522208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73CF8B-C386-3849-8328-C791A97DD469}" type="datetimeFigureOut">
              <a:rPr lang="en-US" smtClean="0"/>
              <a:t>10/24/22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AAC06-622C-8149-8653-5F27148B1788}" type="slidenum">
              <a:rPr lang="en-US" smtClean="0"/>
              <a:t>‹#›</a:t>
            </a:fld>
            <a:endParaRPr lang="en-US"/>
          </a:p>
        </p:txBody>
      </p:sp>
    </p:spTree>
    <p:extLst>
      <p:ext uri="{BB962C8B-B14F-4D97-AF65-F5344CB8AC3E}">
        <p14:creationId xmlns:p14="http://schemas.microsoft.com/office/powerpoint/2010/main" val="4693991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73CF8B-C386-3849-8328-C791A97DD469}" type="datetimeFigureOut">
              <a:rPr lang="en-US" smtClean="0"/>
              <a:t>10/24/22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AAC06-622C-8149-8653-5F27148B1788}" type="slidenum">
              <a:rPr lang="en-US" smtClean="0"/>
              <a:t>‹#›</a:t>
            </a:fld>
            <a:endParaRPr lang="en-US"/>
          </a:p>
        </p:txBody>
      </p:sp>
    </p:spTree>
    <p:extLst>
      <p:ext uri="{BB962C8B-B14F-4D97-AF65-F5344CB8AC3E}">
        <p14:creationId xmlns:p14="http://schemas.microsoft.com/office/powerpoint/2010/main" val="23313128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73CF8B-C386-3849-8328-C791A97DD469}" type="datetimeFigureOut">
              <a:rPr lang="en-US" smtClean="0"/>
              <a:t>10/24/22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AAC06-622C-8149-8653-5F27148B1788}" type="slidenum">
              <a:rPr lang="en-US" smtClean="0"/>
              <a:t>‹#›</a:t>
            </a:fld>
            <a:endParaRPr lang="en-US"/>
          </a:p>
        </p:txBody>
      </p:sp>
    </p:spTree>
    <p:extLst>
      <p:ext uri="{BB962C8B-B14F-4D97-AF65-F5344CB8AC3E}">
        <p14:creationId xmlns:p14="http://schemas.microsoft.com/office/powerpoint/2010/main" val="33120015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73CF8B-C386-3849-8328-C791A97DD469}"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AAC06-622C-8149-8653-5F27148B1788}" type="slidenum">
              <a:rPr lang="en-US" smtClean="0"/>
              <a:t>‹#›</a:t>
            </a:fld>
            <a:endParaRPr lang="en-US"/>
          </a:p>
        </p:txBody>
      </p:sp>
    </p:spTree>
    <p:extLst>
      <p:ext uri="{BB962C8B-B14F-4D97-AF65-F5344CB8AC3E}">
        <p14:creationId xmlns:p14="http://schemas.microsoft.com/office/powerpoint/2010/main" val="32603838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73CF8B-C386-3849-8328-C791A97DD469}"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AAC06-622C-8149-8653-5F27148B1788}" type="slidenum">
              <a:rPr lang="en-US" smtClean="0"/>
              <a:t>‹#›</a:t>
            </a:fld>
            <a:endParaRPr lang="en-US"/>
          </a:p>
        </p:txBody>
      </p:sp>
    </p:spTree>
    <p:extLst>
      <p:ext uri="{BB962C8B-B14F-4D97-AF65-F5344CB8AC3E}">
        <p14:creationId xmlns:p14="http://schemas.microsoft.com/office/powerpoint/2010/main" val="41559365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3CF8B-C386-3849-8328-C791A97DD469}" type="datetimeFigureOut">
              <a:rPr lang="en-US" smtClean="0"/>
              <a:t>10/24/22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AC06-622C-8149-8653-5F27148B1788}" type="slidenum">
              <a:rPr lang="en-US" smtClean="0"/>
              <a:t>‹#›</a:t>
            </a:fld>
            <a:endParaRPr lang="en-US"/>
          </a:p>
        </p:txBody>
      </p:sp>
    </p:spTree>
    <p:extLst>
      <p:ext uri="{BB962C8B-B14F-4D97-AF65-F5344CB8AC3E}">
        <p14:creationId xmlns:p14="http://schemas.microsoft.com/office/powerpoint/2010/main" val="3496078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29699"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9700"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eaLnBrk="1" hangingPunct="1">
              <a:defRPr sz="1400"/>
            </a:lvl1pPr>
          </a:lstStyle>
          <a:p>
            <a:pPr defTabSz="914400" fontAlgn="base">
              <a:spcBef>
                <a:spcPct val="0"/>
              </a:spcBef>
              <a:spcAft>
                <a:spcPct val="0"/>
              </a:spcAft>
              <a:defRPr/>
            </a:pPr>
            <a:endParaRPr lang="en-GB">
              <a:solidFill>
                <a:srgbClr val="000000"/>
              </a:solidFill>
              <a:latin typeface="Arial" charset="0"/>
              <a:ea typeface="ＭＳ Ｐゴシック" charset="0"/>
              <a:cs typeface="ＭＳ Ｐゴシック" charset="0"/>
            </a:endParaRPr>
          </a:p>
        </p:txBody>
      </p:sp>
      <p:sp>
        <p:nvSpPr>
          <p:cNvPr id="2970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defTabSz="914400" fontAlgn="base">
              <a:spcBef>
                <a:spcPct val="0"/>
              </a:spcBef>
              <a:spcAft>
                <a:spcPct val="0"/>
              </a:spcAft>
              <a:defRPr/>
            </a:pPr>
            <a:endParaRPr lang="en-GB">
              <a:solidFill>
                <a:srgbClr val="000000"/>
              </a:solidFill>
              <a:latin typeface="Arial" charset="0"/>
              <a:ea typeface="ＭＳ Ｐゴシック" charset="0"/>
              <a:cs typeface="ＭＳ Ｐゴシック" charset="0"/>
            </a:endParaRPr>
          </a:p>
        </p:txBody>
      </p:sp>
      <p:sp>
        <p:nvSpPr>
          <p:cNvPr id="29702"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defTabSz="914400" fontAlgn="base">
              <a:spcBef>
                <a:spcPct val="0"/>
              </a:spcBef>
              <a:spcAft>
                <a:spcPct val="0"/>
              </a:spcAft>
              <a:defRPr/>
            </a:pPr>
            <a:fld id="{4CAD07C3-C199-E343-8AC1-5E25BEB8A86A}" type="slidenum">
              <a:rPr lang="en-GB">
                <a:solidFill>
                  <a:srgbClr val="000000"/>
                </a:solidFill>
                <a:latin typeface="Arial" charset="0"/>
                <a:ea typeface="ＭＳ Ｐゴシック" charset="0"/>
                <a:cs typeface="ＭＳ Ｐゴシック" charset="0"/>
              </a:rPr>
              <a:pPr defTabSz="914400" fontAlgn="base">
                <a:spcBef>
                  <a:spcPct val="0"/>
                </a:spcBef>
                <a:spcAft>
                  <a:spcPct val="0"/>
                </a:spcAft>
                <a:defRPr/>
              </a:pPr>
              <a:t>‹#›</a:t>
            </a:fld>
            <a:endParaRPr lang="en-GB">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9646536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txStyles>
    <p:titleStyle>
      <a:lvl1pPr algn="l" rtl="0" eaLnBrk="0" fontAlgn="base" hangingPunct="0">
        <a:spcBef>
          <a:spcPct val="0"/>
        </a:spcBef>
        <a:spcAft>
          <a:spcPct val="0"/>
        </a:spcAft>
        <a:defRPr sz="3200">
          <a:solidFill>
            <a:schemeClr val="tx2"/>
          </a:solidFill>
          <a:latin typeface="+mj-lt"/>
          <a:ea typeface="+mj-ea"/>
          <a:cs typeface="ＭＳ Ｐゴシック" charset="0"/>
        </a:defRPr>
      </a:lvl1pPr>
      <a:lvl2pPr algn="l" rtl="0" eaLnBrk="0" fontAlgn="base" hangingPunct="0">
        <a:spcBef>
          <a:spcPct val="0"/>
        </a:spcBef>
        <a:spcAft>
          <a:spcPct val="0"/>
        </a:spcAft>
        <a:defRPr sz="32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2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2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2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200">
          <a:solidFill>
            <a:schemeClr val="tx2"/>
          </a:solidFill>
          <a:latin typeface="Arial" charset="0"/>
          <a:ea typeface="ＭＳ Ｐゴシック" charset="0"/>
        </a:defRPr>
      </a:lvl6pPr>
      <a:lvl7pPr marL="914400" algn="l" rtl="0" fontAlgn="base">
        <a:spcBef>
          <a:spcPct val="0"/>
        </a:spcBef>
        <a:spcAft>
          <a:spcPct val="0"/>
        </a:spcAft>
        <a:defRPr sz="3200">
          <a:solidFill>
            <a:schemeClr val="tx2"/>
          </a:solidFill>
          <a:latin typeface="Arial" charset="0"/>
          <a:ea typeface="ＭＳ Ｐゴシック" charset="0"/>
        </a:defRPr>
      </a:lvl7pPr>
      <a:lvl8pPr marL="1371600" algn="l" rtl="0" fontAlgn="base">
        <a:spcBef>
          <a:spcPct val="0"/>
        </a:spcBef>
        <a:spcAft>
          <a:spcPct val="0"/>
        </a:spcAft>
        <a:defRPr sz="3200">
          <a:solidFill>
            <a:schemeClr val="tx2"/>
          </a:solidFill>
          <a:latin typeface="Arial" charset="0"/>
          <a:ea typeface="ＭＳ Ｐゴシック" charset="0"/>
        </a:defRPr>
      </a:lvl8pPr>
      <a:lvl9pPr marL="1828800" algn="l" rtl="0" fontAlgn="base">
        <a:spcBef>
          <a:spcPct val="0"/>
        </a:spcBef>
        <a:spcAft>
          <a:spcPct val="0"/>
        </a:spcAft>
        <a:defRPr sz="3200">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3CF8B-C386-3849-8328-C791A97DD469}" type="datetimeFigureOut">
              <a:rPr lang="en-US" smtClean="0">
                <a:solidFill>
                  <a:prstClr val="black">
                    <a:tint val="75000"/>
                  </a:prstClr>
                </a:solidFill>
                <a:latin typeface="Calibri"/>
              </a:rPr>
              <a:pPr/>
              <a:t>10/24/22</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AAC06-622C-8149-8653-5F27148B178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702017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54.png"/><Relationship Id="rId4" Type="http://schemas.openxmlformats.org/officeDocument/2006/relationships/image" Target="../media/image53.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xml"/><Relationship Id="rId1" Type="http://schemas.openxmlformats.org/officeDocument/2006/relationships/themeOverride" Target="../theme/themeOverride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manyi_wrapped"/>
          <p:cNvPicPr>
            <a:picLocks noChangeAspect="1" noChangeArrowheads="1"/>
          </p:cNvPicPr>
          <p:nvPr/>
        </p:nvPicPr>
        <p:blipFill>
          <a:blip r:embed="rId3">
            <a:alphaModFix amt="34000"/>
            <a:extLst>
              <a:ext uri="{28A0092B-C50C-407E-A947-70E740481C1C}">
                <a14:useLocalDpi xmlns:a14="http://schemas.microsoft.com/office/drawing/2010/main" val="0"/>
              </a:ext>
            </a:extLst>
          </a:blip>
          <a:srcRect l="7933" t="10497" r="13153" b="15613"/>
          <a:stretch>
            <a:fillRect/>
          </a:stretch>
        </p:blipFill>
        <p:spPr bwMode="auto">
          <a:xfrm>
            <a:off x="0" y="0"/>
            <a:ext cx="9144000" cy="6858000"/>
          </a:xfrm>
          <a:prstGeom prst="rect">
            <a:avLst/>
          </a:prstGeom>
          <a:solidFill>
            <a:srgbClr val="000000">
              <a:alpha val="0"/>
            </a:srgbClr>
          </a:solidFill>
        </p:spPr>
      </p:pic>
      <p:sp>
        <p:nvSpPr>
          <p:cNvPr id="2" name="Title 1"/>
          <p:cNvSpPr>
            <a:spLocks noGrp="1"/>
          </p:cNvSpPr>
          <p:nvPr>
            <p:ph type="ctrTitle"/>
          </p:nvPr>
        </p:nvSpPr>
        <p:spPr>
          <a:xfrm>
            <a:off x="260316" y="576385"/>
            <a:ext cx="8619915" cy="1946757"/>
          </a:xfrm>
          <a:noFill/>
        </p:spPr>
        <p:txBody>
          <a:bodyPr>
            <a:normAutofit/>
          </a:bodyPr>
          <a:lstStyle/>
          <a:p>
            <a:pPr algn="l"/>
            <a:r>
              <a:rPr lang="en-US" dirty="0"/>
              <a:t>How does </a:t>
            </a:r>
            <a:r>
              <a:rPr lang="en-US" dirty="0" err="1"/>
              <a:t>InSAR</a:t>
            </a:r>
            <a:r>
              <a:rPr lang="en-US" dirty="0"/>
              <a:t> work?</a:t>
            </a:r>
          </a:p>
        </p:txBody>
      </p:sp>
      <p:sp>
        <p:nvSpPr>
          <p:cNvPr id="3" name="Subtitle 2"/>
          <p:cNvSpPr>
            <a:spLocks noGrp="1"/>
          </p:cNvSpPr>
          <p:nvPr>
            <p:ph type="subTitle" idx="1"/>
          </p:nvPr>
        </p:nvSpPr>
        <p:spPr>
          <a:xfrm>
            <a:off x="260316" y="3116385"/>
            <a:ext cx="8883684" cy="2910300"/>
          </a:xfrm>
        </p:spPr>
        <p:txBody>
          <a:bodyPr>
            <a:normAutofit/>
          </a:bodyPr>
          <a:lstStyle/>
          <a:p>
            <a:pPr algn="l"/>
            <a:r>
              <a:rPr lang="en-US" dirty="0">
                <a:solidFill>
                  <a:schemeClr val="tx1"/>
                </a:solidFill>
              </a:rPr>
              <a:t>Modified from slides by Gareth Funning (UC Riverside) and the 2022 UNAVCO ISCE short course</a:t>
            </a:r>
          </a:p>
          <a:p>
            <a:pPr algn="l"/>
            <a:endParaRPr lang="en-US" dirty="0">
              <a:solidFill>
                <a:schemeClr val="tx1"/>
              </a:solidFill>
            </a:endParaRPr>
          </a:p>
        </p:txBody>
      </p:sp>
      <p:pic>
        <p:nvPicPr>
          <p:cNvPr id="6" name="Picture 5" descr="ucr_logo_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38" y="6004408"/>
            <a:ext cx="2782539" cy="545857"/>
          </a:xfrm>
          <a:prstGeom prst="rect">
            <a:avLst/>
          </a:prstGeom>
        </p:spPr>
      </p:pic>
      <p:pic>
        <p:nvPicPr>
          <p:cNvPr id="7" name="Picture 6" descr="unavco-logo-red-black-shado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729" y="5959848"/>
            <a:ext cx="2655213" cy="663804"/>
          </a:xfrm>
          <a:prstGeom prst="rect">
            <a:avLst/>
          </a:prstGeom>
        </p:spPr>
      </p:pic>
    </p:spTree>
    <p:extLst>
      <p:ext uri="{BB962C8B-B14F-4D97-AF65-F5344CB8AC3E}">
        <p14:creationId xmlns:p14="http://schemas.microsoft.com/office/powerpoint/2010/main" val="39639775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DB534-B7F6-E84E-9D4D-7C1ED43986E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12394072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609E3-0230-0142-A72D-1177E0FDB6A4}"/>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340704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5B87C-7B8E-F04D-A411-4739371057D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53798612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6DCF36-FD6E-3D43-AA1D-7337A1BB2F2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5199799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27678-2EC9-5C4B-BE41-9827766B8A12}"/>
              </a:ext>
            </a:extLst>
          </p:cNvPr>
          <p:cNvPicPr>
            <a:picLocks noChangeAspect="1"/>
          </p:cNvPicPr>
          <p:nvPr/>
        </p:nvPicPr>
        <p:blipFill>
          <a:blip r:embed="rId2"/>
          <a:stretch>
            <a:fillRect/>
          </a:stretch>
        </p:blipFill>
        <p:spPr>
          <a:xfrm>
            <a:off x="0" y="0"/>
            <a:ext cx="9144000" cy="6858000"/>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8C0A5AA-8781-1D45-B230-89FAF79B377F}"/>
                  </a:ext>
                </a:extLst>
              </p:cNvPr>
              <p:cNvSpPr txBox="1"/>
              <p:nvPr/>
            </p:nvSpPr>
            <p:spPr>
              <a:xfrm>
                <a:off x="4218432" y="4242816"/>
                <a:ext cx="451104" cy="369332"/>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𝝍</m:t>
                      </m:r>
                    </m:oMath>
                  </m:oMathPara>
                </a14:m>
                <a:endParaRPr lang="en-US" b="1" dirty="0"/>
              </a:p>
            </p:txBody>
          </p:sp>
        </mc:Choice>
        <mc:Fallback>
          <p:sp>
            <p:nvSpPr>
              <p:cNvPr id="4" name="TextBox 3">
                <a:extLst>
                  <a:ext uri="{FF2B5EF4-FFF2-40B4-BE49-F238E27FC236}">
                    <a16:creationId xmlns:a16="http://schemas.microsoft.com/office/drawing/2014/main" id="{78C0A5AA-8781-1D45-B230-89FAF79B377F}"/>
                  </a:ext>
                </a:extLst>
              </p:cNvPr>
              <p:cNvSpPr txBox="1">
                <a:spLocks noRot="1" noChangeAspect="1" noMove="1" noResize="1" noEditPoints="1" noAdjustHandles="1" noChangeArrowheads="1" noChangeShapeType="1" noTextEdit="1"/>
              </p:cNvSpPr>
              <p:nvPr/>
            </p:nvSpPr>
            <p:spPr>
              <a:xfrm>
                <a:off x="4218432" y="4242816"/>
                <a:ext cx="451104" cy="369332"/>
              </a:xfrm>
              <a:prstGeom prst="rect">
                <a:avLst/>
              </a:prstGeom>
              <a:blipFill>
                <a:blip r:embed="rId3"/>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302511320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12C9F-8B13-C040-A377-3DF4F2479DE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42686309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5574D-72AC-764F-BAD5-FB05F2441D4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5667121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707270" y="2283679"/>
            <a:ext cx="2852020" cy="3776483"/>
            <a:chOff x="2707270" y="2283679"/>
            <a:chExt cx="2852020" cy="3776483"/>
          </a:xfrm>
        </p:grpSpPr>
        <p:sp>
          <p:nvSpPr>
            <p:cNvPr id="3" name="Oval 2"/>
            <p:cNvSpPr/>
            <p:nvPr/>
          </p:nvSpPr>
          <p:spPr>
            <a:xfrm rot="18571423">
              <a:off x="4166745" y="4667617"/>
              <a:ext cx="1136385" cy="1648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H="1" flipV="1">
              <a:off x="2707271" y="2283680"/>
              <a:ext cx="1392628" cy="3375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707270" y="2283679"/>
              <a:ext cx="2484450" cy="2862954"/>
            </a:xfrm>
            <a:prstGeom prst="line">
              <a:avLst/>
            </a:prstGeom>
          </p:spPr>
          <p:style>
            <a:lnRef idx="2">
              <a:schemeClr val="accent1"/>
            </a:lnRef>
            <a:fillRef idx="0">
              <a:schemeClr val="accent1"/>
            </a:fillRef>
            <a:effectRef idx="1">
              <a:schemeClr val="accent1"/>
            </a:effectRef>
            <a:fontRef idx="minor">
              <a:schemeClr val="tx1"/>
            </a:fontRef>
          </p:style>
        </p:cxnSp>
      </p:grpSp>
      <p:sp>
        <p:nvSpPr>
          <p:cNvPr id="43" name="Multiply 42"/>
          <p:cNvSpPr/>
          <p:nvPr/>
        </p:nvSpPr>
        <p:spPr>
          <a:xfrm>
            <a:off x="4467677" y="5258031"/>
            <a:ext cx="401037" cy="401037"/>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Arrow Connector 72"/>
          <p:cNvCxnSpPr/>
          <p:nvPr/>
        </p:nvCxnSpPr>
        <p:spPr>
          <a:xfrm flipV="1">
            <a:off x="1091821" y="245078"/>
            <a:ext cx="3520565" cy="379870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4356267" y="504400"/>
            <a:ext cx="2015846" cy="461665"/>
          </a:xfrm>
          <a:prstGeom prst="rect">
            <a:avLst/>
          </a:prstGeom>
          <a:noFill/>
        </p:spPr>
        <p:txBody>
          <a:bodyPr wrap="none" rtlCol="0">
            <a:spAutoFit/>
          </a:bodyPr>
          <a:lstStyle/>
          <a:p>
            <a:r>
              <a:rPr lang="en-US" sz="2400" dirty="0"/>
              <a:t>flight direction</a:t>
            </a:r>
          </a:p>
        </p:txBody>
      </p:sp>
      <p:cxnSp>
        <p:nvCxnSpPr>
          <p:cNvPr id="77" name="Straight Connector 76"/>
          <p:cNvCxnSpPr/>
          <p:nvPr/>
        </p:nvCxnSpPr>
        <p:spPr>
          <a:xfrm flipV="1">
            <a:off x="2454027" y="2699818"/>
            <a:ext cx="3804479" cy="4032585"/>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4366138" y="3811080"/>
            <a:ext cx="3053788" cy="3236886"/>
          </a:xfrm>
          <a:prstGeom prst="line">
            <a:avLst/>
          </a:prstGeom>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rot="18715373">
            <a:off x="5333761" y="3580247"/>
            <a:ext cx="1906441" cy="461665"/>
          </a:xfrm>
          <a:prstGeom prst="rect">
            <a:avLst/>
          </a:prstGeom>
          <a:noFill/>
        </p:spPr>
        <p:txBody>
          <a:bodyPr wrap="none" rtlCol="0">
            <a:spAutoFit/>
          </a:bodyPr>
          <a:lstStyle/>
          <a:p>
            <a:r>
              <a:rPr lang="en-US" sz="2400" dirty="0"/>
              <a:t>ground swath</a:t>
            </a:r>
          </a:p>
        </p:txBody>
      </p:sp>
      <p:cxnSp>
        <p:nvCxnSpPr>
          <p:cNvPr id="86" name="Straight Arrow Connector 85"/>
          <p:cNvCxnSpPr/>
          <p:nvPr/>
        </p:nvCxnSpPr>
        <p:spPr>
          <a:xfrm flipV="1">
            <a:off x="5191720" y="5892800"/>
            <a:ext cx="612868" cy="61286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5516508" y="6109735"/>
            <a:ext cx="796011" cy="461665"/>
          </a:xfrm>
          <a:prstGeom prst="rect">
            <a:avLst/>
          </a:prstGeom>
          <a:noFill/>
        </p:spPr>
        <p:txBody>
          <a:bodyPr wrap="none" rtlCol="0">
            <a:spAutoFit/>
          </a:bodyPr>
          <a:lstStyle/>
          <a:p>
            <a:r>
              <a:rPr lang="en-US" sz="2400" dirty="0"/>
              <a:t>5 km</a:t>
            </a:r>
          </a:p>
        </p:txBody>
      </p:sp>
      <p:pic>
        <p:nvPicPr>
          <p:cNvPr id="88" name="Picture 3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394895">
            <a:off x="2252807" y="1759371"/>
            <a:ext cx="858127" cy="890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012797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2388382" y="2656105"/>
            <a:ext cx="2852020" cy="3776483"/>
            <a:chOff x="2707270" y="2283679"/>
            <a:chExt cx="2852020" cy="3776483"/>
          </a:xfrm>
        </p:grpSpPr>
        <p:sp>
          <p:nvSpPr>
            <p:cNvPr id="69" name="Oval 68"/>
            <p:cNvSpPr/>
            <p:nvPr/>
          </p:nvSpPr>
          <p:spPr>
            <a:xfrm rot="18571423">
              <a:off x="4166745" y="4667617"/>
              <a:ext cx="1136385" cy="1648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H="1" flipV="1">
              <a:off x="2707271" y="2283680"/>
              <a:ext cx="1392628" cy="3375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707270" y="2283679"/>
              <a:ext cx="2484450" cy="286295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2503283" y="2525869"/>
            <a:ext cx="2852020" cy="3776483"/>
            <a:chOff x="2707270" y="2283679"/>
            <a:chExt cx="2852020" cy="3776483"/>
          </a:xfrm>
        </p:grpSpPr>
        <p:sp>
          <p:nvSpPr>
            <p:cNvPr id="65" name="Oval 64"/>
            <p:cNvSpPr/>
            <p:nvPr/>
          </p:nvSpPr>
          <p:spPr>
            <a:xfrm rot="18571423">
              <a:off x="4166745" y="4667617"/>
              <a:ext cx="1136385" cy="1648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H="1" flipV="1">
              <a:off x="2707271" y="2283680"/>
              <a:ext cx="1392628" cy="3375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707270" y="2283679"/>
              <a:ext cx="2484450" cy="286295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2598372" y="2392135"/>
            <a:ext cx="2852020" cy="3776483"/>
            <a:chOff x="2707270" y="2283679"/>
            <a:chExt cx="2852020" cy="3776483"/>
          </a:xfrm>
        </p:grpSpPr>
        <p:sp>
          <p:nvSpPr>
            <p:cNvPr id="61" name="Oval 60"/>
            <p:cNvSpPr/>
            <p:nvPr/>
          </p:nvSpPr>
          <p:spPr>
            <a:xfrm rot="18571423">
              <a:off x="4166745" y="4667617"/>
              <a:ext cx="1136385" cy="1648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p:nvPr/>
          </p:nvCxnSpPr>
          <p:spPr>
            <a:xfrm flipH="1" flipV="1">
              <a:off x="2707271" y="2283680"/>
              <a:ext cx="1392628" cy="3375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707270" y="2283679"/>
              <a:ext cx="2484450" cy="286295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2707270" y="2283679"/>
            <a:ext cx="2852020" cy="3776483"/>
            <a:chOff x="2707270" y="2283679"/>
            <a:chExt cx="2852020" cy="3776483"/>
          </a:xfrm>
        </p:grpSpPr>
        <p:sp>
          <p:nvSpPr>
            <p:cNvPr id="3" name="Oval 2"/>
            <p:cNvSpPr/>
            <p:nvPr/>
          </p:nvSpPr>
          <p:spPr>
            <a:xfrm rot="18571423">
              <a:off x="4166745" y="4667617"/>
              <a:ext cx="1136385" cy="1648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H="1" flipV="1">
              <a:off x="2707271" y="2283680"/>
              <a:ext cx="1392628" cy="3375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707270" y="2283679"/>
              <a:ext cx="2484450" cy="286295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2803965" y="2168719"/>
            <a:ext cx="2852020" cy="3776483"/>
            <a:chOff x="2707270" y="2283679"/>
            <a:chExt cx="2852020" cy="3776483"/>
          </a:xfrm>
        </p:grpSpPr>
        <p:sp>
          <p:nvSpPr>
            <p:cNvPr id="49" name="Oval 48"/>
            <p:cNvSpPr/>
            <p:nvPr/>
          </p:nvSpPr>
          <p:spPr>
            <a:xfrm rot="18571423">
              <a:off x="4166745" y="4667617"/>
              <a:ext cx="1136385" cy="1648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H="1" flipV="1">
              <a:off x="2707271" y="2283680"/>
              <a:ext cx="1392628" cy="3375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707270" y="2283679"/>
              <a:ext cx="2484450" cy="286295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2932519" y="2042622"/>
            <a:ext cx="2852020" cy="3776483"/>
            <a:chOff x="2707270" y="2283679"/>
            <a:chExt cx="2852020" cy="3776483"/>
          </a:xfrm>
        </p:grpSpPr>
        <p:sp>
          <p:nvSpPr>
            <p:cNvPr id="53" name="Oval 52"/>
            <p:cNvSpPr/>
            <p:nvPr/>
          </p:nvSpPr>
          <p:spPr>
            <a:xfrm rot="18571423">
              <a:off x="4166745" y="4667617"/>
              <a:ext cx="1136385" cy="1648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H="1" flipV="1">
              <a:off x="2707271" y="2283680"/>
              <a:ext cx="1392628" cy="3375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07270" y="2283679"/>
              <a:ext cx="2484450" cy="286295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3041667" y="1927145"/>
            <a:ext cx="2852020" cy="3776483"/>
            <a:chOff x="2707270" y="2283679"/>
            <a:chExt cx="2852020" cy="3776483"/>
          </a:xfrm>
        </p:grpSpPr>
        <p:sp>
          <p:nvSpPr>
            <p:cNvPr id="57" name="Oval 56"/>
            <p:cNvSpPr/>
            <p:nvPr/>
          </p:nvSpPr>
          <p:spPr>
            <a:xfrm rot="18571423">
              <a:off x="4166745" y="4667617"/>
              <a:ext cx="1136385" cy="1648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H="1" flipV="1">
              <a:off x="2707271" y="2283680"/>
              <a:ext cx="1392628" cy="3375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07270" y="2283679"/>
              <a:ext cx="2484450" cy="2862954"/>
            </a:xfrm>
            <a:prstGeom prst="line">
              <a:avLst/>
            </a:prstGeom>
          </p:spPr>
          <p:style>
            <a:lnRef idx="2">
              <a:schemeClr val="accent1"/>
            </a:lnRef>
            <a:fillRef idx="0">
              <a:schemeClr val="accent1"/>
            </a:fillRef>
            <a:effectRef idx="1">
              <a:schemeClr val="accent1"/>
            </a:effectRef>
            <a:fontRef idx="minor">
              <a:schemeClr val="tx1"/>
            </a:fontRef>
          </p:style>
        </p:cxnSp>
      </p:grpSp>
      <p:sp>
        <p:nvSpPr>
          <p:cNvPr id="43" name="Multiply 42"/>
          <p:cNvSpPr/>
          <p:nvPr/>
        </p:nvSpPr>
        <p:spPr>
          <a:xfrm>
            <a:off x="4467677" y="5258031"/>
            <a:ext cx="401037" cy="401037"/>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Arrow Connector 72"/>
          <p:cNvCxnSpPr/>
          <p:nvPr/>
        </p:nvCxnSpPr>
        <p:spPr>
          <a:xfrm flipV="1">
            <a:off x="1091821" y="245078"/>
            <a:ext cx="3520565" cy="379870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4356267" y="504400"/>
            <a:ext cx="2015846" cy="461665"/>
          </a:xfrm>
          <a:prstGeom prst="rect">
            <a:avLst/>
          </a:prstGeom>
          <a:noFill/>
        </p:spPr>
        <p:txBody>
          <a:bodyPr wrap="none" rtlCol="0">
            <a:spAutoFit/>
          </a:bodyPr>
          <a:lstStyle/>
          <a:p>
            <a:r>
              <a:rPr lang="en-US" sz="2400" dirty="0"/>
              <a:t>flight direction</a:t>
            </a:r>
          </a:p>
        </p:txBody>
      </p:sp>
      <p:cxnSp>
        <p:nvCxnSpPr>
          <p:cNvPr id="77" name="Straight Connector 76"/>
          <p:cNvCxnSpPr/>
          <p:nvPr/>
        </p:nvCxnSpPr>
        <p:spPr>
          <a:xfrm flipV="1">
            <a:off x="2454027" y="2699818"/>
            <a:ext cx="3804479" cy="4032585"/>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4366138" y="3811080"/>
            <a:ext cx="3053788" cy="3236886"/>
          </a:xfrm>
          <a:prstGeom prst="line">
            <a:avLst/>
          </a:prstGeom>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rot="18715373">
            <a:off x="5333761" y="3580247"/>
            <a:ext cx="1906441" cy="461665"/>
          </a:xfrm>
          <a:prstGeom prst="rect">
            <a:avLst/>
          </a:prstGeom>
          <a:noFill/>
        </p:spPr>
        <p:txBody>
          <a:bodyPr wrap="none" rtlCol="0">
            <a:spAutoFit/>
          </a:bodyPr>
          <a:lstStyle/>
          <a:p>
            <a:r>
              <a:rPr lang="en-US" sz="2400" dirty="0"/>
              <a:t>ground swath</a:t>
            </a:r>
          </a:p>
        </p:txBody>
      </p:sp>
    </p:spTree>
    <p:extLst>
      <p:ext uri="{BB962C8B-B14F-4D97-AF65-F5344CB8AC3E}">
        <p14:creationId xmlns:p14="http://schemas.microsoft.com/office/powerpoint/2010/main" val="29833770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4356267" y="504400"/>
            <a:ext cx="2015846" cy="461665"/>
          </a:xfrm>
          <a:prstGeom prst="rect">
            <a:avLst/>
          </a:prstGeom>
          <a:noFill/>
        </p:spPr>
        <p:txBody>
          <a:bodyPr wrap="none" rtlCol="0">
            <a:spAutoFit/>
          </a:bodyPr>
          <a:lstStyle/>
          <a:p>
            <a:r>
              <a:rPr lang="en-US" sz="2400" dirty="0"/>
              <a:t>flight direction</a:t>
            </a:r>
          </a:p>
        </p:txBody>
      </p:sp>
      <p:cxnSp>
        <p:nvCxnSpPr>
          <p:cNvPr id="77" name="Straight Connector 76"/>
          <p:cNvCxnSpPr/>
          <p:nvPr/>
        </p:nvCxnSpPr>
        <p:spPr>
          <a:xfrm flipV="1">
            <a:off x="2454027" y="2699818"/>
            <a:ext cx="3804479" cy="4032585"/>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4366138" y="3811080"/>
            <a:ext cx="3053788" cy="3236886"/>
          </a:xfrm>
          <a:prstGeom prst="line">
            <a:avLst/>
          </a:prstGeom>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rot="18715373">
            <a:off x="5333761" y="3580247"/>
            <a:ext cx="1906441" cy="461665"/>
          </a:xfrm>
          <a:prstGeom prst="rect">
            <a:avLst/>
          </a:prstGeom>
          <a:noFill/>
        </p:spPr>
        <p:txBody>
          <a:bodyPr wrap="none" rtlCol="0">
            <a:spAutoFit/>
          </a:bodyPr>
          <a:lstStyle/>
          <a:p>
            <a:r>
              <a:rPr lang="en-US" sz="2400" dirty="0"/>
              <a:t>ground swath</a:t>
            </a:r>
          </a:p>
        </p:txBody>
      </p:sp>
      <p:cxnSp>
        <p:nvCxnSpPr>
          <p:cNvPr id="4" name="Straight Connector 3"/>
          <p:cNvCxnSpPr/>
          <p:nvPr/>
        </p:nvCxnSpPr>
        <p:spPr>
          <a:xfrm>
            <a:off x="2388382" y="2656106"/>
            <a:ext cx="2224004" cy="276190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503283" y="2525870"/>
            <a:ext cx="2167142" cy="2941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598372" y="2392136"/>
            <a:ext cx="2072053" cy="30752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07270" y="2283680"/>
            <a:ext cx="1963155" cy="31836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03966" y="2168720"/>
            <a:ext cx="1866459" cy="32986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932519" y="2042623"/>
            <a:ext cx="1737906" cy="34247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41668" y="1927146"/>
            <a:ext cx="1628757" cy="3540204"/>
          </a:xfrm>
          <a:prstGeom prst="line">
            <a:avLst/>
          </a:prstGeom>
        </p:spPr>
        <p:style>
          <a:lnRef idx="2">
            <a:schemeClr val="accent1"/>
          </a:lnRef>
          <a:fillRef idx="0">
            <a:schemeClr val="accent1"/>
          </a:fillRef>
          <a:effectRef idx="1">
            <a:schemeClr val="accent1"/>
          </a:effectRef>
          <a:fontRef idx="minor">
            <a:schemeClr val="tx1"/>
          </a:fontRef>
        </p:style>
      </p:cxnSp>
      <p:sp>
        <p:nvSpPr>
          <p:cNvPr id="43" name="Multiply 42"/>
          <p:cNvSpPr/>
          <p:nvPr/>
        </p:nvSpPr>
        <p:spPr>
          <a:xfrm>
            <a:off x="4467677" y="5258031"/>
            <a:ext cx="401037" cy="401037"/>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Arrow Connector 72"/>
          <p:cNvCxnSpPr/>
          <p:nvPr/>
        </p:nvCxnSpPr>
        <p:spPr>
          <a:xfrm flipV="1">
            <a:off x="1091821" y="245078"/>
            <a:ext cx="3520565" cy="379870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184400" y="1714500"/>
            <a:ext cx="805734" cy="84947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870428" y="755146"/>
            <a:ext cx="1933538" cy="1569660"/>
          </a:xfrm>
          <a:prstGeom prst="rect">
            <a:avLst/>
          </a:prstGeom>
          <a:noFill/>
        </p:spPr>
        <p:txBody>
          <a:bodyPr wrap="square" rtlCol="0">
            <a:spAutoFit/>
          </a:bodyPr>
          <a:lstStyle/>
          <a:p>
            <a:r>
              <a:rPr lang="en-US" sz="2400" dirty="0"/>
              <a:t>synthetic aperture</a:t>
            </a:r>
          </a:p>
          <a:p>
            <a:r>
              <a:rPr lang="en-US" sz="2400" dirty="0"/>
              <a:t>(5 km instead of 10 m!)</a:t>
            </a:r>
          </a:p>
        </p:txBody>
      </p:sp>
      <p:sp>
        <p:nvSpPr>
          <p:cNvPr id="33" name="TextBox 32"/>
          <p:cNvSpPr txBox="1"/>
          <p:nvPr/>
        </p:nvSpPr>
        <p:spPr>
          <a:xfrm>
            <a:off x="6591300" y="5470329"/>
            <a:ext cx="2324100" cy="830997"/>
          </a:xfrm>
          <a:prstGeom prst="rect">
            <a:avLst/>
          </a:prstGeom>
          <a:noFill/>
        </p:spPr>
        <p:txBody>
          <a:bodyPr wrap="square" rtlCol="0">
            <a:spAutoFit/>
          </a:bodyPr>
          <a:lstStyle/>
          <a:p>
            <a:r>
              <a:rPr lang="en-US" sz="2400" dirty="0"/>
              <a:t>resolution 20 m instead of 5 km!</a:t>
            </a:r>
          </a:p>
        </p:txBody>
      </p:sp>
      <p:cxnSp>
        <p:nvCxnSpPr>
          <p:cNvPr id="35" name="Straight Arrow Connector 34"/>
          <p:cNvCxnSpPr/>
          <p:nvPr/>
        </p:nvCxnSpPr>
        <p:spPr>
          <a:xfrm flipH="1" flipV="1">
            <a:off x="4868714" y="5467350"/>
            <a:ext cx="1722586" cy="400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95533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CF9CC6-5F51-B14C-90A7-2FE126779A6D}"/>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8582402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B6B75F-A689-264F-9088-1B1F472329D5}"/>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672265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BF0A5-94E3-9C42-AAA8-8C45F664153F}"/>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14259011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61D63-94E0-C94A-999D-D3958C3491D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52008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F1BFD8-9D2E-AD46-A8CE-B82BEAA5F4C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7150330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37816F-D719-B641-A8DA-E73DC8379C7C}"/>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6480656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7E4F43-D159-204B-A1C8-E67A777C128C}"/>
              </a:ext>
            </a:extLst>
          </p:cNvPr>
          <p:cNvPicPr>
            <a:picLocks noChangeAspect="1"/>
          </p:cNvPicPr>
          <p:nvPr/>
        </p:nvPicPr>
        <p:blipFill>
          <a:blip r:embed="rId2"/>
          <a:stretch>
            <a:fillRect/>
          </a:stretch>
        </p:blipFill>
        <p:spPr>
          <a:xfrm>
            <a:off x="0" y="0"/>
            <a:ext cx="9144000" cy="6858000"/>
          </a:xfrm>
          <a:prstGeom prst="rect">
            <a:avLst/>
          </a:prstGeom>
        </p:spPr>
      </p:pic>
      <p:sp>
        <p:nvSpPr>
          <p:cNvPr id="4" name="Rectangle 3">
            <a:extLst>
              <a:ext uri="{FF2B5EF4-FFF2-40B4-BE49-F238E27FC236}">
                <a16:creationId xmlns:a16="http://schemas.microsoft.com/office/drawing/2014/main" id="{26C136B9-BC26-7845-AEA0-9C702E2E59E7}"/>
              </a:ext>
            </a:extLst>
          </p:cNvPr>
          <p:cNvSpPr/>
          <p:nvPr/>
        </p:nvSpPr>
        <p:spPr>
          <a:xfrm>
            <a:off x="268224" y="1560576"/>
            <a:ext cx="3535680" cy="15361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25563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9BC2AD-C462-4744-87D5-1D3BD8C5BDB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509731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728A6-D4F5-1D41-9CA7-66E8D717D3FC}"/>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905563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55A93-6D1B-004F-A343-5404EEA4CA3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7043591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58E1B8-5036-2C49-945C-D26F4485609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43002276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manyi_wrapped"/>
          <p:cNvPicPr>
            <a:picLocks noChangeAspect="1" noChangeArrowheads="1"/>
          </p:cNvPicPr>
          <p:nvPr/>
        </p:nvPicPr>
        <p:blipFill>
          <a:blip r:embed="rId3">
            <a:alphaModFix amt="34000"/>
            <a:extLst>
              <a:ext uri="{28A0092B-C50C-407E-A947-70E740481C1C}">
                <a14:useLocalDpi xmlns:a14="http://schemas.microsoft.com/office/drawing/2010/main" val="0"/>
              </a:ext>
            </a:extLst>
          </a:blip>
          <a:srcRect l="7933" t="10497" r="13153" b="15613"/>
          <a:stretch>
            <a:fillRect/>
          </a:stretch>
        </p:blipFill>
        <p:spPr bwMode="auto">
          <a:xfrm>
            <a:off x="0" y="0"/>
            <a:ext cx="9144000" cy="6858000"/>
          </a:xfrm>
          <a:prstGeom prst="rect">
            <a:avLst/>
          </a:prstGeom>
          <a:solidFill>
            <a:srgbClr val="000000">
              <a:alpha val="0"/>
            </a:srgbClr>
          </a:solidFill>
        </p:spPr>
      </p:pic>
      <p:sp>
        <p:nvSpPr>
          <p:cNvPr id="2" name="Title 1"/>
          <p:cNvSpPr>
            <a:spLocks noGrp="1"/>
          </p:cNvSpPr>
          <p:nvPr>
            <p:ph type="ctrTitle"/>
          </p:nvPr>
        </p:nvSpPr>
        <p:spPr>
          <a:xfrm>
            <a:off x="260316" y="576385"/>
            <a:ext cx="8619915" cy="934915"/>
          </a:xfrm>
          <a:noFill/>
        </p:spPr>
        <p:txBody>
          <a:bodyPr anchor="t">
            <a:normAutofit/>
          </a:bodyPr>
          <a:lstStyle/>
          <a:p>
            <a:pPr algn="l"/>
            <a:r>
              <a:rPr lang="en-US" b="1" dirty="0"/>
              <a:t>Outline for the next three lectures</a:t>
            </a:r>
          </a:p>
        </p:txBody>
      </p:sp>
      <p:sp>
        <p:nvSpPr>
          <p:cNvPr id="3" name="Subtitle 2"/>
          <p:cNvSpPr>
            <a:spLocks noGrp="1"/>
          </p:cNvSpPr>
          <p:nvPr>
            <p:ph type="subTitle" idx="1"/>
          </p:nvPr>
        </p:nvSpPr>
        <p:spPr>
          <a:xfrm>
            <a:off x="260315" y="1782885"/>
            <a:ext cx="8619915" cy="4617915"/>
          </a:xfrm>
        </p:spPr>
        <p:txBody>
          <a:bodyPr>
            <a:normAutofit/>
          </a:bodyPr>
          <a:lstStyle/>
          <a:p>
            <a:pPr marL="457200" indent="-457200" algn="l">
              <a:buFont typeface="Arial"/>
              <a:buChar char="•"/>
            </a:pPr>
            <a:r>
              <a:rPr lang="en-US" b="1" dirty="0">
                <a:solidFill>
                  <a:schemeClr val="tx1"/>
                </a:solidFill>
              </a:rPr>
              <a:t>Basics of SAR (today) and InSAR (today and next time)</a:t>
            </a:r>
          </a:p>
          <a:p>
            <a:pPr marL="457200" indent="-457200" algn="l">
              <a:buFont typeface="Arial"/>
              <a:buChar char="•"/>
            </a:pPr>
            <a:r>
              <a:rPr lang="en-US" b="1" dirty="0">
                <a:solidFill>
                  <a:schemeClr val="tx1"/>
                </a:solidFill>
              </a:rPr>
              <a:t>Limitations (next time)</a:t>
            </a:r>
            <a:endParaRPr lang="en-US" sz="2800" b="1" dirty="0">
              <a:solidFill>
                <a:schemeClr val="tx1"/>
              </a:solidFill>
            </a:endParaRPr>
          </a:p>
          <a:p>
            <a:pPr marL="457200" indent="-457200" algn="l">
              <a:buFont typeface="Arial"/>
              <a:buChar char="•"/>
            </a:pPr>
            <a:r>
              <a:rPr lang="en-US" b="1" dirty="0">
                <a:solidFill>
                  <a:schemeClr val="tx1"/>
                </a:solidFill>
              </a:rPr>
              <a:t>Application to earthquakes and other examples (Nov 15/16; Dr. Maurer traveling Nov 8/9)</a:t>
            </a:r>
          </a:p>
        </p:txBody>
      </p:sp>
    </p:spTree>
    <p:extLst>
      <p:ext uri="{BB962C8B-B14F-4D97-AF65-F5344CB8AC3E}">
        <p14:creationId xmlns:p14="http://schemas.microsoft.com/office/powerpoint/2010/main" val="3949000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D8E4F7-F440-DF44-B8F7-4D82B7E8B0D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6796911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D9D4D8-E314-7241-9FE3-D01E9805E5CE}"/>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7384459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1B9413-8C5F-A242-91A7-163A6589DE79}"/>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40806087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R_Kilauea.jpg"/>
          <p:cNvPicPr>
            <a:picLocks noChangeAspect="1"/>
          </p:cNvPicPr>
          <p:nvPr/>
        </p:nvPicPr>
        <p:blipFill rotWithShape="1">
          <a:blip r:embed="rId3">
            <a:extLst>
              <a:ext uri="{28A0092B-C50C-407E-A947-70E740481C1C}">
                <a14:useLocalDpi xmlns:a14="http://schemas.microsoft.com/office/drawing/2010/main" val="0"/>
              </a:ext>
            </a:extLst>
          </a:blip>
          <a:srcRect r="1728" b="26296"/>
          <a:stretch/>
        </p:blipFill>
        <p:spPr>
          <a:xfrm>
            <a:off x="0" y="0"/>
            <a:ext cx="9144000" cy="6858000"/>
          </a:xfrm>
          <a:prstGeom prst="rect">
            <a:avLst/>
          </a:prstGeom>
        </p:spPr>
      </p:pic>
      <p:sp>
        <p:nvSpPr>
          <p:cNvPr id="3" name="TextBox 2"/>
          <p:cNvSpPr txBox="1"/>
          <p:nvPr/>
        </p:nvSpPr>
        <p:spPr>
          <a:xfrm>
            <a:off x="1524000" y="673100"/>
            <a:ext cx="6299200" cy="4401205"/>
          </a:xfrm>
          <a:prstGeom prst="rect">
            <a:avLst/>
          </a:prstGeom>
          <a:solidFill>
            <a:srgbClr val="000000">
              <a:alpha val="70000"/>
            </a:srgbClr>
          </a:solidFill>
        </p:spPr>
        <p:txBody>
          <a:bodyPr wrap="square" rtlCol="0">
            <a:spAutoFit/>
          </a:bodyPr>
          <a:lstStyle/>
          <a:p>
            <a:pPr marL="457200" indent="-457200">
              <a:buFont typeface="Arial"/>
              <a:buChar char="•"/>
            </a:pPr>
            <a:r>
              <a:rPr lang="en-US" sz="2800" dirty="0">
                <a:solidFill>
                  <a:schemeClr val="bg1"/>
                </a:solidFill>
              </a:rPr>
              <a:t>SAR imaging uses amplitude (intensity) of backscattered echoes</a:t>
            </a:r>
          </a:p>
          <a:p>
            <a:pPr marL="457200" indent="-457200">
              <a:buFont typeface="Arial"/>
              <a:buChar char="•"/>
            </a:pPr>
            <a:r>
              <a:rPr lang="en-US" sz="2800" dirty="0">
                <a:solidFill>
                  <a:schemeClr val="bg1"/>
                </a:solidFill>
              </a:rPr>
              <a:t>Radar sees through clouds—all-weather imaging is possible</a:t>
            </a:r>
          </a:p>
          <a:p>
            <a:pPr marL="457200" indent="-457200">
              <a:buFont typeface="Arial"/>
              <a:buChar char="•"/>
            </a:pPr>
            <a:r>
              <a:rPr lang="en-US" sz="2800" dirty="0">
                <a:solidFill>
                  <a:schemeClr val="bg1"/>
                </a:solidFill>
              </a:rPr>
              <a:t>Don’t need illumination by the Sun—can image day and night</a:t>
            </a:r>
          </a:p>
          <a:p>
            <a:pPr marL="457200" indent="-457200">
              <a:buFont typeface="Arial"/>
              <a:buChar char="•"/>
            </a:pPr>
            <a:r>
              <a:rPr lang="en-US" sz="2800" dirty="0">
                <a:solidFill>
                  <a:schemeClr val="bg1"/>
                </a:solidFill>
              </a:rPr>
              <a:t>Surface roughness and slopes control the strength of the backscatter</a:t>
            </a:r>
          </a:p>
          <a:p>
            <a:pPr marL="457200" indent="-457200">
              <a:buFont typeface="Arial"/>
              <a:buChar char="•"/>
            </a:pPr>
            <a:r>
              <a:rPr lang="en-US" sz="2800" dirty="0">
                <a:solidFill>
                  <a:schemeClr val="bg1"/>
                </a:solidFill>
              </a:rPr>
              <a:t>Applications: ship tracks, ice tracking, oil slicks, land-use changes, planetary</a:t>
            </a:r>
          </a:p>
        </p:txBody>
      </p:sp>
      <p:sp>
        <p:nvSpPr>
          <p:cNvPr id="4" name="TextBox 3"/>
          <p:cNvSpPr txBox="1"/>
          <p:nvPr/>
        </p:nvSpPr>
        <p:spPr>
          <a:xfrm>
            <a:off x="0" y="6413500"/>
            <a:ext cx="876300" cy="461665"/>
          </a:xfrm>
          <a:prstGeom prst="rect">
            <a:avLst/>
          </a:prstGeom>
          <a:noFill/>
        </p:spPr>
        <p:txBody>
          <a:bodyPr wrap="square" rtlCol="0">
            <a:spAutoFit/>
          </a:bodyPr>
          <a:lstStyle/>
          <a:p>
            <a:r>
              <a:rPr lang="en-US" sz="2400" b="1" dirty="0"/>
              <a:t>JPL</a:t>
            </a:r>
          </a:p>
        </p:txBody>
      </p:sp>
    </p:spTree>
    <p:extLst>
      <p:ext uri="{BB962C8B-B14F-4D97-AF65-F5344CB8AC3E}">
        <p14:creationId xmlns:p14="http://schemas.microsoft.com/office/powerpoint/2010/main" val="39885431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R_Kilauea.jpg"/>
          <p:cNvPicPr>
            <a:picLocks noChangeAspect="1"/>
          </p:cNvPicPr>
          <p:nvPr/>
        </p:nvPicPr>
        <p:blipFill rotWithShape="1">
          <a:blip r:embed="rId3">
            <a:extLst>
              <a:ext uri="{28A0092B-C50C-407E-A947-70E740481C1C}">
                <a14:useLocalDpi xmlns:a14="http://schemas.microsoft.com/office/drawing/2010/main" val="0"/>
              </a:ext>
            </a:extLst>
          </a:blip>
          <a:srcRect r="1728" b="26296"/>
          <a:stretch/>
        </p:blipFill>
        <p:spPr>
          <a:xfrm>
            <a:off x="0" y="0"/>
            <a:ext cx="9144000" cy="6858000"/>
          </a:xfrm>
          <a:prstGeom prst="rect">
            <a:avLst/>
          </a:prstGeom>
        </p:spPr>
      </p:pic>
      <p:sp>
        <p:nvSpPr>
          <p:cNvPr id="3" name="TextBox 2"/>
          <p:cNvSpPr txBox="1"/>
          <p:nvPr/>
        </p:nvSpPr>
        <p:spPr>
          <a:xfrm>
            <a:off x="114300" y="127000"/>
            <a:ext cx="3581400" cy="523220"/>
          </a:xfrm>
          <a:prstGeom prst="rect">
            <a:avLst/>
          </a:prstGeom>
          <a:solidFill>
            <a:srgbClr val="000000">
              <a:alpha val="70000"/>
            </a:srgbClr>
          </a:solidFill>
        </p:spPr>
        <p:txBody>
          <a:bodyPr wrap="square" rtlCol="0">
            <a:spAutoFit/>
          </a:bodyPr>
          <a:lstStyle/>
          <a:p>
            <a:r>
              <a:rPr lang="en-US" sz="2800" dirty="0">
                <a:solidFill>
                  <a:schemeClr val="bg1"/>
                </a:solidFill>
              </a:rPr>
              <a:t>Kilauea caldera, Hawaii</a:t>
            </a:r>
          </a:p>
        </p:txBody>
      </p:sp>
      <p:sp>
        <p:nvSpPr>
          <p:cNvPr id="4" name="TextBox 3"/>
          <p:cNvSpPr txBox="1"/>
          <p:nvPr/>
        </p:nvSpPr>
        <p:spPr>
          <a:xfrm>
            <a:off x="0" y="6413500"/>
            <a:ext cx="876300" cy="461665"/>
          </a:xfrm>
          <a:prstGeom prst="rect">
            <a:avLst/>
          </a:prstGeom>
          <a:noFill/>
        </p:spPr>
        <p:txBody>
          <a:bodyPr wrap="square" rtlCol="0">
            <a:spAutoFit/>
          </a:bodyPr>
          <a:lstStyle/>
          <a:p>
            <a:r>
              <a:rPr lang="en-US" sz="2400" b="1" dirty="0">
                <a:solidFill>
                  <a:schemeClr val="bg1"/>
                </a:solidFill>
              </a:rPr>
              <a:t>JPL</a:t>
            </a:r>
          </a:p>
        </p:txBody>
      </p:sp>
      <p:grpSp>
        <p:nvGrpSpPr>
          <p:cNvPr id="31" name="Group 30"/>
          <p:cNvGrpSpPr/>
          <p:nvPr/>
        </p:nvGrpSpPr>
        <p:grpSpPr>
          <a:xfrm>
            <a:off x="5029200" y="1200150"/>
            <a:ext cx="4114800" cy="5518845"/>
            <a:chOff x="5029200" y="1200150"/>
            <a:chExt cx="4114800" cy="5518845"/>
          </a:xfrm>
        </p:grpSpPr>
        <p:sp>
          <p:nvSpPr>
            <p:cNvPr id="5" name="TextBox 4"/>
            <p:cNvSpPr txBox="1"/>
            <p:nvPr/>
          </p:nvSpPr>
          <p:spPr>
            <a:xfrm>
              <a:off x="5562600" y="5334000"/>
              <a:ext cx="3581400" cy="1384995"/>
            </a:xfrm>
            <a:prstGeom prst="rect">
              <a:avLst/>
            </a:prstGeom>
            <a:solidFill>
              <a:srgbClr val="000000">
                <a:alpha val="70000"/>
              </a:srgbClr>
            </a:solidFill>
          </p:spPr>
          <p:txBody>
            <a:bodyPr wrap="square" rtlCol="0">
              <a:spAutoFit/>
            </a:bodyPr>
            <a:lstStyle/>
            <a:p>
              <a:r>
                <a:rPr lang="en-US" sz="2800" dirty="0">
                  <a:solidFill>
                    <a:schemeClr val="bg1"/>
                  </a:solidFill>
                </a:rPr>
                <a:t>Slopes facing toward satellite have bright backscatter</a:t>
              </a:r>
            </a:p>
          </p:txBody>
        </p:sp>
        <p:cxnSp>
          <p:nvCxnSpPr>
            <p:cNvPr id="8" name="Straight Arrow Connector 7"/>
            <p:cNvCxnSpPr/>
            <p:nvPr/>
          </p:nvCxnSpPr>
          <p:spPr>
            <a:xfrm flipH="1" flipV="1">
              <a:off x="5029200" y="4292600"/>
              <a:ext cx="952500" cy="1041400"/>
            </a:xfrm>
            <a:prstGeom prst="straightConnector1">
              <a:avLst/>
            </a:prstGeom>
            <a:ln w="57150" cmpd="sng">
              <a:solidFill>
                <a:srgbClr val="FF6FCF"/>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6457950" y="3670300"/>
              <a:ext cx="107950" cy="1663700"/>
            </a:xfrm>
            <a:prstGeom prst="straightConnector1">
              <a:avLst/>
            </a:prstGeom>
            <a:ln w="57150" cmpd="sng">
              <a:solidFill>
                <a:srgbClr val="FF6FCF"/>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7620000" y="1200150"/>
              <a:ext cx="717550" cy="4133850"/>
            </a:xfrm>
            <a:prstGeom prst="straightConnector1">
              <a:avLst/>
            </a:prstGeom>
            <a:ln w="57150" cmpd="sng">
              <a:solidFill>
                <a:srgbClr val="FF6FCF"/>
              </a:solidFill>
              <a:tailEnd type="arrow"/>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114300" y="1676400"/>
            <a:ext cx="4000500" cy="4737100"/>
            <a:chOff x="114300" y="1676400"/>
            <a:chExt cx="4000500" cy="4737100"/>
          </a:xfrm>
        </p:grpSpPr>
        <p:sp>
          <p:nvSpPr>
            <p:cNvPr id="6" name="TextBox 5"/>
            <p:cNvSpPr txBox="1"/>
            <p:nvPr/>
          </p:nvSpPr>
          <p:spPr>
            <a:xfrm>
              <a:off x="114300" y="4597618"/>
              <a:ext cx="3581400" cy="1815882"/>
            </a:xfrm>
            <a:prstGeom prst="rect">
              <a:avLst/>
            </a:prstGeom>
            <a:solidFill>
              <a:srgbClr val="000000">
                <a:alpha val="70000"/>
              </a:srgbClr>
            </a:solidFill>
          </p:spPr>
          <p:txBody>
            <a:bodyPr wrap="square" rtlCol="0">
              <a:spAutoFit/>
            </a:bodyPr>
            <a:lstStyle/>
            <a:p>
              <a:r>
                <a:rPr lang="en-US" sz="2800" dirty="0">
                  <a:solidFill>
                    <a:schemeClr val="bg1"/>
                  </a:solidFill>
                </a:rPr>
                <a:t>Slopes facing away from satellite show dark backscatter and/or shadowing</a:t>
              </a:r>
            </a:p>
          </p:txBody>
        </p:sp>
        <p:cxnSp>
          <p:nvCxnSpPr>
            <p:cNvPr id="16" name="Straight Arrow Connector 15"/>
            <p:cNvCxnSpPr/>
            <p:nvPr/>
          </p:nvCxnSpPr>
          <p:spPr>
            <a:xfrm flipV="1">
              <a:off x="2095500" y="3771900"/>
              <a:ext cx="762000" cy="825718"/>
            </a:xfrm>
            <a:prstGeom prst="straightConnector1">
              <a:avLst/>
            </a:prstGeom>
            <a:ln w="57150" cmpd="sng">
              <a:solidFill>
                <a:srgbClr val="66CCFF"/>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717800" y="4114800"/>
              <a:ext cx="1397000" cy="482818"/>
            </a:xfrm>
            <a:prstGeom prst="straightConnector1">
              <a:avLst/>
            </a:prstGeom>
            <a:ln w="57150" cmpd="sng">
              <a:solidFill>
                <a:srgbClr val="66CCFF"/>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1612900" y="1676400"/>
              <a:ext cx="1866900" cy="2921218"/>
            </a:xfrm>
            <a:prstGeom prst="straightConnector1">
              <a:avLst/>
            </a:prstGeom>
            <a:ln w="57150" cmpd="sng">
              <a:solidFill>
                <a:srgbClr val="66CCFF"/>
              </a:solidFill>
              <a:tailEnd type="arrow"/>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30022" y="1282698"/>
            <a:ext cx="988695" cy="2216857"/>
            <a:chOff x="-2565400" y="-647700"/>
            <a:chExt cx="1257300" cy="2819123"/>
          </a:xfrm>
        </p:grpSpPr>
        <p:sp>
          <p:nvSpPr>
            <p:cNvPr id="24" name="Up Arrow 23"/>
            <p:cNvSpPr/>
            <p:nvPr/>
          </p:nvSpPr>
          <p:spPr>
            <a:xfrm>
              <a:off x="-2565400" y="-647700"/>
              <a:ext cx="1257300" cy="27940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rot="16200000">
              <a:off x="-3087201" y="886005"/>
              <a:ext cx="2109171" cy="461666"/>
            </a:xfrm>
            <a:prstGeom prst="rect">
              <a:avLst/>
            </a:prstGeom>
            <a:noFill/>
          </p:spPr>
          <p:txBody>
            <a:bodyPr wrap="none" rtlCol="0">
              <a:spAutoFit/>
            </a:bodyPr>
            <a:lstStyle/>
            <a:p>
              <a:r>
                <a:rPr lang="en-US" sz="2400" b="1" dirty="0"/>
                <a:t>Flight direction</a:t>
              </a:r>
            </a:p>
          </p:txBody>
        </p:sp>
      </p:grpSp>
      <p:grpSp>
        <p:nvGrpSpPr>
          <p:cNvPr id="27" name="Group 26"/>
          <p:cNvGrpSpPr/>
          <p:nvPr/>
        </p:nvGrpSpPr>
        <p:grpSpPr>
          <a:xfrm rot="5400000">
            <a:off x="883603" y="1404302"/>
            <a:ext cx="988695" cy="2197100"/>
            <a:chOff x="-2565400" y="-647700"/>
            <a:chExt cx="1257300" cy="2794000"/>
          </a:xfrm>
        </p:grpSpPr>
        <p:sp>
          <p:nvSpPr>
            <p:cNvPr id="28" name="Up Arrow 27"/>
            <p:cNvSpPr/>
            <p:nvPr/>
          </p:nvSpPr>
          <p:spPr>
            <a:xfrm>
              <a:off x="-2565400" y="-647700"/>
              <a:ext cx="1257300" cy="27940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rot="16200000">
              <a:off x="-3052636" y="904427"/>
              <a:ext cx="2007731" cy="461666"/>
            </a:xfrm>
            <a:prstGeom prst="rect">
              <a:avLst/>
            </a:prstGeom>
            <a:noFill/>
          </p:spPr>
          <p:txBody>
            <a:bodyPr wrap="none" rtlCol="0">
              <a:spAutoFit/>
            </a:bodyPr>
            <a:lstStyle/>
            <a:p>
              <a:r>
                <a:rPr lang="en-US" sz="2400" b="1" dirty="0"/>
                <a:t>Look direction</a:t>
              </a:r>
            </a:p>
          </p:txBody>
        </p:sp>
      </p:grpSp>
    </p:spTree>
    <p:extLst>
      <p:ext uri="{BB962C8B-B14F-4D97-AF65-F5344CB8AC3E}">
        <p14:creationId xmlns:p14="http://schemas.microsoft.com/office/powerpoint/2010/main" val="208285316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R_Kilauea.jpg"/>
          <p:cNvPicPr>
            <a:picLocks noChangeAspect="1"/>
          </p:cNvPicPr>
          <p:nvPr/>
        </p:nvPicPr>
        <p:blipFill rotWithShape="1">
          <a:blip r:embed="rId3">
            <a:extLst>
              <a:ext uri="{28A0092B-C50C-407E-A947-70E740481C1C}">
                <a14:useLocalDpi xmlns:a14="http://schemas.microsoft.com/office/drawing/2010/main" val="0"/>
              </a:ext>
            </a:extLst>
          </a:blip>
          <a:srcRect r="1728" b="26296"/>
          <a:stretch/>
        </p:blipFill>
        <p:spPr>
          <a:xfrm>
            <a:off x="0" y="0"/>
            <a:ext cx="9144000" cy="6858000"/>
          </a:xfrm>
          <a:prstGeom prst="rect">
            <a:avLst/>
          </a:prstGeom>
        </p:spPr>
      </p:pic>
      <p:sp>
        <p:nvSpPr>
          <p:cNvPr id="3" name="TextBox 2"/>
          <p:cNvSpPr txBox="1"/>
          <p:nvPr/>
        </p:nvSpPr>
        <p:spPr>
          <a:xfrm>
            <a:off x="114300" y="127000"/>
            <a:ext cx="3581400" cy="523220"/>
          </a:xfrm>
          <a:prstGeom prst="rect">
            <a:avLst/>
          </a:prstGeom>
          <a:solidFill>
            <a:srgbClr val="000000">
              <a:alpha val="70000"/>
            </a:srgbClr>
          </a:solidFill>
        </p:spPr>
        <p:txBody>
          <a:bodyPr wrap="square" rtlCol="0">
            <a:spAutoFit/>
          </a:bodyPr>
          <a:lstStyle/>
          <a:p>
            <a:r>
              <a:rPr lang="en-US" sz="2800" dirty="0">
                <a:solidFill>
                  <a:schemeClr val="bg1"/>
                </a:solidFill>
              </a:rPr>
              <a:t>Kilauea caldera, Hawaii</a:t>
            </a:r>
          </a:p>
        </p:txBody>
      </p:sp>
      <p:sp>
        <p:nvSpPr>
          <p:cNvPr id="4" name="TextBox 3"/>
          <p:cNvSpPr txBox="1"/>
          <p:nvPr/>
        </p:nvSpPr>
        <p:spPr>
          <a:xfrm>
            <a:off x="0" y="6413500"/>
            <a:ext cx="876300" cy="461665"/>
          </a:xfrm>
          <a:prstGeom prst="rect">
            <a:avLst/>
          </a:prstGeom>
          <a:noFill/>
        </p:spPr>
        <p:txBody>
          <a:bodyPr wrap="square" rtlCol="0">
            <a:spAutoFit/>
          </a:bodyPr>
          <a:lstStyle/>
          <a:p>
            <a:r>
              <a:rPr lang="en-US" sz="2400" b="1" dirty="0">
                <a:solidFill>
                  <a:schemeClr val="bg1"/>
                </a:solidFill>
              </a:rPr>
              <a:t>JPL</a:t>
            </a:r>
          </a:p>
        </p:txBody>
      </p:sp>
      <p:grpSp>
        <p:nvGrpSpPr>
          <p:cNvPr id="18" name="Group 17"/>
          <p:cNvGrpSpPr/>
          <p:nvPr/>
        </p:nvGrpSpPr>
        <p:grpSpPr>
          <a:xfrm>
            <a:off x="114300" y="1473418"/>
            <a:ext cx="3581400" cy="4509195"/>
            <a:chOff x="114300" y="1473418"/>
            <a:chExt cx="3581400" cy="4509195"/>
          </a:xfrm>
        </p:grpSpPr>
        <p:sp>
          <p:nvSpPr>
            <p:cNvPr id="6" name="TextBox 5"/>
            <p:cNvSpPr txBox="1"/>
            <p:nvPr/>
          </p:nvSpPr>
          <p:spPr>
            <a:xfrm>
              <a:off x="114300" y="4597618"/>
              <a:ext cx="3581400" cy="1384995"/>
            </a:xfrm>
            <a:prstGeom prst="rect">
              <a:avLst/>
            </a:prstGeom>
            <a:solidFill>
              <a:srgbClr val="000000">
                <a:alpha val="70000"/>
              </a:srgbClr>
            </a:solidFill>
          </p:spPr>
          <p:txBody>
            <a:bodyPr wrap="square" rtlCol="0">
              <a:spAutoFit/>
            </a:bodyPr>
            <a:lstStyle/>
            <a:p>
              <a:r>
                <a:rPr lang="en-US" sz="2800" dirty="0">
                  <a:solidFill>
                    <a:schemeClr val="bg1"/>
                  </a:solidFill>
                </a:rPr>
                <a:t>Areas of vegetation are “rough” and have bright backscatter</a:t>
              </a:r>
            </a:p>
          </p:txBody>
        </p:sp>
        <p:cxnSp>
          <p:nvCxnSpPr>
            <p:cNvPr id="8" name="Straight Arrow Connector 7"/>
            <p:cNvCxnSpPr/>
            <p:nvPr/>
          </p:nvCxnSpPr>
          <p:spPr>
            <a:xfrm flipH="1" flipV="1">
              <a:off x="596900" y="3149600"/>
              <a:ext cx="838200" cy="1448018"/>
            </a:xfrm>
            <a:prstGeom prst="straightConnector1">
              <a:avLst/>
            </a:prstGeom>
            <a:ln w="57150" cmpd="sng">
              <a:solidFill>
                <a:srgbClr val="FF6FCF"/>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1917700" y="1473418"/>
              <a:ext cx="539750" cy="3124200"/>
            </a:xfrm>
            <a:prstGeom prst="straightConnector1">
              <a:avLst/>
            </a:prstGeom>
            <a:ln w="57150" cmpd="sng">
              <a:solidFill>
                <a:srgbClr val="FF6FCF"/>
              </a:solidFill>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622800" y="127000"/>
            <a:ext cx="4432300" cy="6591300"/>
            <a:chOff x="4622800" y="127000"/>
            <a:chExt cx="4432300" cy="6591300"/>
          </a:xfrm>
        </p:grpSpPr>
        <p:sp>
          <p:nvSpPr>
            <p:cNvPr id="5" name="TextBox 4"/>
            <p:cNvSpPr txBox="1"/>
            <p:nvPr/>
          </p:nvSpPr>
          <p:spPr>
            <a:xfrm>
              <a:off x="4622800" y="127000"/>
              <a:ext cx="4432300" cy="1384995"/>
            </a:xfrm>
            <a:prstGeom prst="rect">
              <a:avLst/>
            </a:prstGeom>
            <a:solidFill>
              <a:srgbClr val="000000">
                <a:alpha val="70000"/>
              </a:srgbClr>
            </a:solidFill>
          </p:spPr>
          <p:txBody>
            <a:bodyPr wrap="square" rtlCol="0">
              <a:spAutoFit/>
            </a:bodyPr>
            <a:lstStyle/>
            <a:p>
              <a:r>
                <a:rPr lang="en-US" sz="2800" dirty="0">
                  <a:solidFill>
                    <a:schemeClr val="bg1"/>
                  </a:solidFill>
                </a:rPr>
                <a:t>Sedimentary drainages are comparatively smooth and have less backscatter</a:t>
              </a:r>
            </a:p>
          </p:txBody>
        </p:sp>
        <p:cxnSp>
          <p:nvCxnSpPr>
            <p:cNvPr id="19" name="Straight Arrow Connector 18"/>
            <p:cNvCxnSpPr/>
            <p:nvPr/>
          </p:nvCxnSpPr>
          <p:spPr>
            <a:xfrm>
              <a:off x="5270500" y="1511995"/>
              <a:ext cx="304800" cy="5206305"/>
            </a:xfrm>
            <a:prstGeom prst="straightConnector1">
              <a:avLst/>
            </a:prstGeom>
            <a:ln w="57150" cmpd="sng">
              <a:solidFill>
                <a:srgbClr val="66CCFF"/>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765800" y="1511518"/>
              <a:ext cx="1460500" cy="3467100"/>
            </a:xfrm>
            <a:prstGeom prst="straightConnector1">
              <a:avLst/>
            </a:prstGeom>
            <a:ln w="57150" cmpd="sng">
              <a:solidFill>
                <a:srgbClr val="66CCFF"/>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963296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58654" cy="6477000"/>
          </a:xfrm>
          <a:prstGeom prst="rect">
            <a:avLst/>
          </a:prstGeom>
        </p:spPr>
      </p:pic>
      <p:sp>
        <p:nvSpPr>
          <p:cNvPr id="2" name="Title 1"/>
          <p:cNvSpPr>
            <a:spLocks noGrp="1"/>
          </p:cNvSpPr>
          <p:nvPr>
            <p:ph type="title"/>
          </p:nvPr>
        </p:nvSpPr>
        <p:spPr/>
        <p:txBody>
          <a:bodyPr/>
          <a:lstStyle/>
          <a:p>
            <a:r>
              <a:rPr lang="en-US" dirty="0"/>
              <a:t>Sentinel</a:t>
            </a:r>
          </a:p>
        </p:txBody>
      </p:sp>
      <p:sp>
        <p:nvSpPr>
          <p:cNvPr id="4" name="TextBox 3"/>
          <p:cNvSpPr txBox="1"/>
          <p:nvPr/>
        </p:nvSpPr>
        <p:spPr>
          <a:xfrm>
            <a:off x="2818485" y="4965173"/>
            <a:ext cx="6029074" cy="1200328"/>
          </a:xfrm>
          <a:prstGeom prst="rect">
            <a:avLst/>
          </a:prstGeom>
          <a:solidFill>
            <a:schemeClr val="tx1">
              <a:alpha val="43000"/>
            </a:schemeClr>
          </a:solidFill>
        </p:spPr>
        <p:txBody>
          <a:bodyPr wrap="square" rtlCol="0">
            <a:spAutoFit/>
          </a:bodyPr>
          <a:lstStyle/>
          <a:p>
            <a:r>
              <a:rPr lang="en-US" sz="2400" dirty="0">
                <a:solidFill>
                  <a:schemeClr val="bg1"/>
                </a:solidFill>
              </a:rPr>
              <a:t>12 (and then 6) day repeat in same orbit</a:t>
            </a:r>
          </a:p>
          <a:p>
            <a:r>
              <a:rPr lang="en-US" sz="2400" dirty="0">
                <a:solidFill>
                  <a:schemeClr val="bg1"/>
                </a:solidFill>
              </a:rPr>
              <a:t>mean post event wait =&gt; 3 days</a:t>
            </a:r>
          </a:p>
          <a:p>
            <a:r>
              <a:rPr lang="en-US" sz="2400" dirty="0">
                <a:solidFill>
                  <a:schemeClr val="bg1"/>
                </a:solidFill>
              </a:rPr>
              <a:t>ascending + descending =&gt; mean wait &lt; 3 days</a:t>
            </a:r>
          </a:p>
        </p:txBody>
      </p:sp>
      <p:sp>
        <p:nvSpPr>
          <p:cNvPr id="5" name="TextBox 4"/>
          <p:cNvSpPr txBox="1"/>
          <p:nvPr/>
        </p:nvSpPr>
        <p:spPr>
          <a:xfrm>
            <a:off x="343961" y="295276"/>
            <a:ext cx="3172663" cy="1200328"/>
          </a:xfrm>
          <a:prstGeom prst="rect">
            <a:avLst/>
          </a:prstGeom>
          <a:noFill/>
        </p:spPr>
        <p:txBody>
          <a:bodyPr wrap="none" rtlCol="0">
            <a:spAutoFit/>
          </a:bodyPr>
          <a:lstStyle/>
          <a:p>
            <a:r>
              <a:rPr lang="en-US" sz="2400" dirty="0">
                <a:solidFill>
                  <a:srgbClr val="FFFFFF"/>
                </a:solidFill>
              </a:rPr>
              <a:t>SENTINEL-1A and -1B</a:t>
            </a:r>
          </a:p>
          <a:p>
            <a:r>
              <a:rPr lang="en-US" sz="2400" dirty="0">
                <a:solidFill>
                  <a:srgbClr val="FFFFFF"/>
                </a:solidFill>
              </a:rPr>
              <a:t>European Space Agency</a:t>
            </a:r>
          </a:p>
          <a:p>
            <a:r>
              <a:rPr lang="en-US" sz="2400" dirty="0">
                <a:solidFill>
                  <a:srgbClr val="FFFFFF"/>
                </a:solidFill>
              </a:rPr>
              <a:t>Launch Q2 2014, 2016</a:t>
            </a:r>
          </a:p>
        </p:txBody>
      </p:sp>
    </p:spTree>
    <p:extLst>
      <p:ext uri="{BB962C8B-B14F-4D97-AF65-F5344CB8AC3E}">
        <p14:creationId xmlns:p14="http://schemas.microsoft.com/office/powerpoint/2010/main" val="191348745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25010"/>
            <a:ext cx="9144000" cy="5257800"/>
          </a:xfrm>
          <a:prstGeom prst="rect">
            <a:avLst/>
          </a:prstGeom>
        </p:spPr>
      </p:pic>
      <p:sp>
        <p:nvSpPr>
          <p:cNvPr id="4" name="TextBox 3"/>
          <p:cNvSpPr txBox="1"/>
          <p:nvPr/>
        </p:nvSpPr>
        <p:spPr>
          <a:xfrm>
            <a:off x="443584" y="139173"/>
            <a:ext cx="6744615" cy="1200328"/>
          </a:xfrm>
          <a:prstGeom prst="rect">
            <a:avLst/>
          </a:prstGeom>
          <a:noFill/>
        </p:spPr>
        <p:txBody>
          <a:bodyPr wrap="square" rtlCol="0">
            <a:spAutoFit/>
          </a:bodyPr>
          <a:lstStyle/>
          <a:p>
            <a:r>
              <a:rPr lang="en-US" sz="2400" b="1" dirty="0"/>
              <a:t>ALOS-2 by Japanese Aerospace Exploration Agency</a:t>
            </a:r>
          </a:p>
          <a:p>
            <a:r>
              <a:rPr lang="en-US" sz="2400" dirty="0"/>
              <a:t>14-day repeat in same orbit</a:t>
            </a:r>
          </a:p>
          <a:p>
            <a:r>
              <a:rPr lang="en-US" sz="2400" dirty="0"/>
              <a:t>23 cm wavelength – less </a:t>
            </a:r>
            <a:r>
              <a:rPr lang="en-US" sz="2400" dirty="0" err="1"/>
              <a:t>decorrelation</a:t>
            </a:r>
            <a:endParaRPr lang="en-US" sz="2400" dirty="0"/>
          </a:p>
        </p:txBody>
      </p:sp>
      <p:sp>
        <p:nvSpPr>
          <p:cNvPr id="5" name="TextBox 4"/>
          <p:cNvSpPr txBox="1"/>
          <p:nvPr/>
        </p:nvSpPr>
        <p:spPr>
          <a:xfrm>
            <a:off x="5754160" y="1425010"/>
            <a:ext cx="3211135" cy="461665"/>
          </a:xfrm>
          <a:prstGeom prst="rect">
            <a:avLst/>
          </a:prstGeom>
          <a:noFill/>
        </p:spPr>
        <p:txBody>
          <a:bodyPr wrap="none" rtlCol="0">
            <a:spAutoFit/>
          </a:bodyPr>
          <a:lstStyle/>
          <a:p>
            <a:r>
              <a:rPr lang="en-US" sz="2400" dirty="0"/>
              <a:t>Launched Summer 2014</a:t>
            </a:r>
          </a:p>
        </p:txBody>
      </p:sp>
    </p:spTree>
    <p:extLst>
      <p:ext uri="{BB962C8B-B14F-4D97-AF65-F5344CB8AC3E}">
        <p14:creationId xmlns:p14="http://schemas.microsoft.com/office/powerpoint/2010/main" val="34375675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3A500C-FE83-674D-8480-16C5E9F07FEE}"/>
              </a:ext>
            </a:extLst>
          </p:cNvPr>
          <p:cNvSpPr>
            <a:spLocks noGrp="1"/>
          </p:cNvSpPr>
          <p:nvPr>
            <p:ph type="title"/>
          </p:nvPr>
        </p:nvSpPr>
        <p:spPr/>
        <p:txBody>
          <a:bodyPr/>
          <a:lstStyle/>
          <a:p>
            <a:r>
              <a:rPr lang="en-US" dirty="0"/>
              <a:t>Interferometric SAR (InSAR) Theory</a:t>
            </a:r>
          </a:p>
        </p:txBody>
      </p:sp>
      <p:sp>
        <p:nvSpPr>
          <p:cNvPr id="6" name="Text Placeholder 5">
            <a:extLst>
              <a:ext uri="{FF2B5EF4-FFF2-40B4-BE49-F238E27FC236}">
                <a16:creationId xmlns:a16="http://schemas.microsoft.com/office/drawing/2014/main" id="{F2DBCBA3-7DA2-8F45-8EBB-4B0D7E0AED41}"/>
              </a:ext>
            </a:extLst>
          </p:cNvPr>
          <p:cNvSpPr>
            <a:spLocks noGrp="1"/>
          </p:cNvSpPr>
          <p:nvPr>
            <p:ph type="body" idx="1"/>
          </p:nvPr>
        </p:nvSpPr>
        <p:spPr/>
        <p:txBody>
          <a:bodyPr/>
          <a:lstStyle/>
          <a:p>
            <a:endParaRPr lang="en-US" dirty="0"/>
          </a:p>
          <a:p>
            <a:r>
              <a:rPr lang="en-US" b="1" dirty="0">
                <a:solidFill>
                  <a:srgbClr val="FF0000"/>
                </a:solidFill>
              </a:rPr>
              <a:t>Interferometric </a:t>
            </a:r>
            <a:r>
              <a:rPr lang="en-US" dirty="0">
                <a:solidFill>
                  <a:schemeClr val="bg2">
                    <a:lumMod val="60000"/>
                    <a:lumOff val="40000"/>
                  </a:schemeClr>
                </a:solidFill>
              </a:rPr>
              <a:t>Synthetic Aperture Radar</a:t>
            </a:r>
          </a:p>
          <a:p>
            <a:endParaRPr lang="en-US" dirty="0"/>
          </a:p>
          <a:p>
            <a:endParaRPr lang="en-US" dirty="0"/>
          </a:p>
          <a:p>
            <a:endParaRPr lang="en-US" dirty="0"/>
          </a:p>
        </p:txBody>
      </p:sp>
    </p:spTree>
    <p:extLst>
      <p:ext uri="{BB962C8B-B14F-4D97-AF65-F5344CB8AC3E}">
        <p14:creationId xmlns:p14="http://schemas.microsoft.com/office/powerpoint/2010/main" val="37984126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3" name="Group 3"/>
          <p:cNvGrpSpPr>
            <a:grpSpLocks/>
          </p:cNvGrpSpPr>
          <p:nvPr/>
        </p:nvGrpSpPr>
        <p:grpSpPr bwMode="auto">
          <a:xfrm rot="3489512">
            <a:off x="681038" y="4652962"/>
            <a:ext cx="3048000" cy="142875"/>
            <a:chOff x="1104" y="2976"/>
            <a:chExt cx="3744" cy="176"/>
          </a:xfrm>
        </p:grpSpPr>
        <p:grpSp>
          <p:nvGrpSpPr>
            <p:cNvPr id="35882" name="Group 4"/>
            <p:cNvGrpSpPr>
              <a:grpSpLocks/>
            </p:cNvGrpSpPr>
            <p:nvPr/>
          </p:nvGrpSpPr>
          <p:grpSpPr bwMode="auto">
            <a:xfrm>
              <a:off x="1104" y="2976"/>
              <a:ext cx="1872" cy="176"/>
              <a:chOff x="1056" y="2112"/>
              <a:chExt cx="4608" cy="432"/>
            </a:xfrm>
          </p:grpSpPr>
          <p:grpSp>
            <p:nvGrpSpPr>
              <p:cNvPr id="35898" name="Group 5"/>
              <p:cNvGrpSpPr>
                <a:grpSpLocks/>
              </p:cNvGrpSpPr>
              <p:nvPr/>
            </p:nvGrpSpPr>
            <p:grpSpPr bwMode="auto">
              <a:xfrm>
                <a:off x="1056" y="2112"/>
                <a:ext cx="2304" cy="432"/>
                <a:chOff x="1056" y="2112"/>
                <a:chExt cx="2304" cy="432"/>
              </a:xfrm>
            </p:grpSpPr>
            <p:grpSp>
              <p:nvGrpSpPr>
                <p:cNvPr id="35906" name="Group 6"/>
                <p:cNvGrpSpPr>
                  <a:grpSpLocks/>
                </p:cNvGrpSpPr>
                <p:nvPr/>
              </p:nvGrpSpPr>
              <p:grpSpPr bwMode="auto">
                <a:xfrm>
                  <a:off x="1056" y="2112"/>
                  <a:ext cx="1152" cy="432"/>
                  <a:chOff x="1056" y="1872"/>
                  <a:chExt cx="1152" cy="672"/>
                </a:xfrm>
              </p:grpSpPr>
              <p:sp>
                <p:nvSpPr>
                  <p:cNvPr id="38919" name="Freeform 7"/>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0" name="Freeform 8"/>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907" name="Group 9"/>
                <p:cNvGrpSpPr>
                  <a:grpSpLocks/>
                </p:cNvGrpSpPr>
                <p:nvPr/>
              </p:nvGrpSpPr>
              <p:grpSpPr bwMode="auto">
                <a:xfrm>
                  <a:off x="2208" y="2112"/>
                  <a:ext cx="1152" cy="432"/>
                  <a:chOff x="1056" y="1872"/>
                  <a:chExt cx="1152" cy="672"/>
                </a:xfrm>
              </p:grpSpPr>
              <p:sp>
                <p:nvSpPr>
                  <p:cNvPr id="38922" name="Freeform 10"/>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3" name="Freeform 11"/>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99" name="Group 12"/>
              <p:cNvGrpSpPr>
                <a:grpSpLocks/>
              </p:cNvGrpSpPr>
              <p:nvPr/>
            </p:nvGrpSpPr>
            <p:grpSpPr bwMode="auto">
              <a:xfrm>
                <a:off x="3360" y="2112"/>
                <a:ext cx="2304" cy="432"/>
                <a:chOff x="1056" y="2112"/>
                <a:chExt cx="2304" cy="432"/>
              </a:xfrm>
            </p:grpSpPr>
            <p:grpSp>
              <p:nvGrpSpPr>
                <p:cNvPr id="35900" name="Group 13"/>
                <p:cNvGrpSpPr>
                  <a:grpSpLocks/>
                </p:cNvGrpSpPr>
                <p:nvPr/>
              </p:nvGrpSpPr>
              <p:grpSpPr bwMode="auto">
                <a:xfrm>
                  <a:off x="1056" y="2112"/>
                  <a:ext cx="1152" cy="432"/>
                  <a:chOff x="1056" y="1872"/>
                  <a:chExt cx="1152" cy="672"/>
                </a:xfrm>
              </p:grpSpPr>
              <p:sp>
                <p:nvSpPr>
                  <p:cNvPr id="38926" name="Freeform 14"/>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7" name="Freeform 15"/>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901" name="Group 16"/>
                <p:cNvGrpSpPr>
                  <a:grpSpLocks/>
                </p:cNvGrpSpPr>
                <p:nvPr/>
              </p:nvGrpSpPr>
              <p:grpSpPr bwMode="auto">
                <a:xfrm>
                  <a:off x="2208" y="2112"/>
                  <a:ext cx="1152" cy="432"/>
                  <a:chOff x="1056" y="1872"/>
                  <a:chExt cx="1152" cy="672"/>
                </a:xfrm>
              </p:grpSpPr>
              <p:sp>
                <p:nvSpPr>
                  <p:cNvPr id="38929" name="Freeform 17"/>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0" name="Freeform 18"/>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5883" name="Group 19"/>
            <p:cNvGrpSpPr>
              <a:grpSpLocks/>
            </p:cNvGrpSpPr>
            <p:nvPr/>
          </p:nvGrpSpPr>
          <p:grpSpPr bwMode="auto">
            <a:xfrm>
              <a:off x="2976" y="2976"/>
              <a:ext cx="1872" cy="176"/>
              <a:chOff x="1056" y="2112"/>
              <a:chExt cx="4608" cy="432"/>
            </a:xfrm>
          </p:grpSpPr>
          <p:grpSp>
            <p:nvGrpSpPr>
              <p:cNvPr id="35884" name="Group 20"/>
              <p:cNvGrpSpPr>
                <a:grpSpLocks/>
              </p:cNvGrpSpPr>
              <p:nvPr/>
            </p:nvGrpSpPr>
            <p:grpSpPr bwMode="auto">
              <a:xfrm>
                <a:off x="1056" y="2112"/>
                <a:ext cx="2304" cy="432"/>
                <a:chOff x="1056" y="2112"/>
                <a:chExt cx="2304" cy="432"/>
              </a:xfrm>
            </p:grpSpPr>
            <p:grpSp>
              <p:nvGrpSpPr>
                <p:cNvPr id="35892" name="Group 21"/>
                <p:cNvGrpSpPr>
                  <a:grpSpLocks/>
                </p:cNvGrpSpPr>
                <p:nvPr/>
              </p:nvGrpSpPr>
              <p:grpSpPr bwMode="auto">
                <a:xfrm>
                  <a:off x="1056" y="2112"/>
                  <a:ext cx="1152" cy="432"/>
                  <a:chOff x="1056" y="1872"/>
                  <a:chExt cx="1152" cy="672"/>
                </a:xfrm>
              </p:grpSpPr>
              <p:sp>
                <p:nvSpPr>
                  <p:cNvPr id="38934" name="Freeform 22"/>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5" name="Freeform 23"/>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93" name="Group 24"/>
                <p:cNvGrpSpPr>
                  <a:grpSpLocks/>
                </p:cNvGrpSpPr>
                <p:nvPr/>
              </p:nvGrpSpPr>
              <p:grpSpPr bwMode="auto">
                <a:xfrm>
                  <a:off x="2208" y="2112"/>
                  <a:ext cx="1152" cy="432"/>
                  <a:chOff x="1056" y="1872"/>
                  <a:chExt cx="1152" cy="672"/>
                </a:xfrm>
              </p:grpSpPr>
              <p:sp>
                <p:nvSpPr>
                  <p:cNvPr id="38937" name="Freeform 25"/>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8" name="Freeform 26"/>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85" name="Group 27"/>
              <p:cNvGrpSpPr>
                <a:grpSpLocks/>
              </p:cNvGrpSpPr>
              <p:nvPr/>
            </p:nvGrpSpPr>
            <p:grpSpPr bwMode="auto">
              <a:xfrm>
                <a:off x="3360" y="2112"/>
                <a:ext cx="2304" cy="432"/>
                <a:chOff x="1056" y="2112"/>
                <a:chExt cx="2304" cy="432"/>
              </a:xfrm>
            </p:grpSpPr>
            <p:grpSp>
              <p:nvGrpSpPr>
                <p:cNvPr id="35886" name="Group 28"/>
                <p:cNvGrpSpPr>
                  <a:grpSpLocks/>
                </p:cNvGrpSpPr>
                <p:nvPr/>
              </p:nvGrpSpPr>
              <p:grpSpPr bwMode="auto">
                <a:xfrm>
                  <a:off x="1056" y="2112"/>
                  <a:ext cx="1152" cy="432"/>
                  <a:chOff x="1056" y="1872"/>
                  <a:chExt cx="1152" cy="672"/>
                </a:xfrm>
              </p:grpSpPr>
              <p:sp>
                <p:nvSpPr>
                  <p:cNvPr id="38941" name="Freeform 29"/>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42" name="Freeform 30"/>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87" name="Group 31"/>
                <p:cNvGrpSpPr>
                  <a:grpSpLocks/>
                </p:cNvGrpSpPr>
                <p:nvPr/>
              </p:nvGrpSpPr>
              <p:grpSpPr bwMode="auto">
                <a:xfrm>
                  <a:off x="2208" y="2112"/>
                  <a:ext cx="1152" cy="432"/>
                  <a:chOff x="1056" y="1872"/>
                  <a:chExt cx="1152" cy="672"/>
                </a:xfrm>
              </p:grpSpPr>
              <p:sp>
                <p:nvSpPr>
                  <p:cNvPr id="38944" name="Freeform 32"/>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45" name="Freeform 33"/>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pic>
        <p:nvPicPr>
          <p:cNvPr id="38946" name="Picture 3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141538"/>
            <a:ext cx="2120900" cy="2201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8947" name="Freeform 35"/>
          <p:cNvSpPr>
            <a:spLocks/>
          </p:cNvSpPr>
          <p:nvPr/>
        </p:nvSpPr>
        <p:spPr bwMode="auto">
          <a:xfrm>
            <a:off x="1371600" y="5791200"/>
            <a:ext cx="3276600" cy="762000"/>
          </a:xfrm>
          <a:custGeom>
            <a:avLst/>
            <a:gdLst>
              <a:gd name="T0" fmla="*/ 0 w 2736"/>
              <a:gd name="T1" fmla="*/ 672 h 672"/>
              <a:gd name="T2" fmla="*/ 0 w 2736"/>
              <a:gd name="T3" fmla="*/ 96 h 672"/>
              <a:gd name="T4" fmla="*/ 144 w 2736"/>
              <a:gd name="T5" fmla="*/ 96 h 672"/>
              <a:gd name="T6" fmla="*/ 288 w 2736"/>
              <a:gd name="T7" fmla="*/ 144 h 672"/>
              <a:gd name="T8" fmla="*/ 432 w 2736"/>
              <a:gd name="T9" fmla="*/ 240 h 672"/>
              <a:gd name="T10" fmla="*/ 672 w 2736"/>
              <a:gd name="T11" fmla="*/ 192 h 672"/>
              <a:gd name="T12" fmla="*/ 720 w 2736"/>
              <a:gd name="T13" fmla="*/ 144 h 672"/>
              <a:gd name="T14" fmla="*/ 816 w 2736"/>
              <a:gd name="T15" fmla="*/ 96 h 672"/>
              <a:gd name="T16" fmla="*/ 864 w 2736"/>
              <a:gd name="T17" fmla="*/ 0 h 672"/>
              <a:gd name="T18" fmla="*/ 1008 w 2736"/>
              <a:gd name="T19" fmla="*/ 0 h 672"/>
              <a:gd name="T20" fmla="*/ 1056 w 2736"/>
              <a:gd name="T21" fmla="*/ 48 h 672"/>
              <a:gd name="T22" fmla="*/ 1104 w 2736"/>
              <a:gd name="T23" fmla="*/ 96 h 672"/>
              <a:gd name="T24" fmla="*/ 1152 w 2736"/>
              <a:gd name="T25" fmla="*/ 144 h 672"/>
              <a:gd name="T26" fmla="*/ 1200 w 2736"/>
              <a:gd name="T27" fmla="*/ 144 h 672"/>
              <a:gd name="T28" fmla="*/ 1344 w 2736"/>
              <a:gd name="T29" fmla="*/ 192 h 672"/>
              <a:gd name="T30" fmla="*/ 1440 w 2736"/>
              <a:gd name="T31" fmla="*/ 192 h 672"/>
              <a:gd name="T32" fmla="*/ 1488 w 2736"/>
              <a:gd name="T33" fmla="*/ 192 h 672"/>
              <a:gd name="T34" fmla="*/ 1536 w 2736"/>
              <a:gd name="T35" fmla="*/ 144 h 672"/>
              <a:gd name="T36" fmla="*/ 1632 w 2736"/>
              <a:gd name="T37" fmla="*/ 96 h 672"/>
              <a:gd name="T38" fmla="*/ 1680 w 2736"/>
              <a:gd name="T39" fmla="*/ 48 h 672"/>
              <a:gd name="T40" fmla="*/ 1680 w 2736"/>
              <a:gd name="T41" fmla="*/ 0 h 672"/>
              <a:gd name="T42" fmla="*/ 1728 w 2736"/>
              <a:gd name="T43" fmla="*/ 0 h 672"/>
              <a:gd name="T44" fmla="*/ 1776 w 2736"/>
              <a:gd name="T45" fmla="*/ 0 h 672"/>
              <a:gd name="T46" fmla="*/ 1824 w 2736"/>
              <a:gd name="T47" fmla="*/ 0 h 672"/>
              <a:gd name="T48" fmla="*/ 1872 w 2736"/>
              <a:gd name="T49" fmla="*/ 0 h 672"/>
              <a:gd name="T50" fmla="*/ 2016 w 2736"/>
              <a:gd name="T51" fmla="*/ 48 h 672"/>
              <a:gd name="T52" fmla="*/ 2256 w 2736"/>
              <a:gd name="T53" fmla="*/ 192 h 672"/>
              <a:gd name="T54" fmla="*/ 2544 w 2736"/>
              <a:gd name="T55" fmla="*/ 96 h 672"/>
              <a:gd name="T56" fmla="*/ 2736 w 2736"/>
              <a:gd name="T57" fmla="*/ 144 h 672"/>
              <a:gd name="T58" fmla="*/ 2736 w 2736"/>
              <a:gd name="T59" fmla="*/ 672 h 672"/>
              <a:gd name="T60" fmla="*/ 720 w 2736"/>
              <a:gd name="T61"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6" h="672">
                <a:moveTo>
                  <a:pt x="0" y="672"/>
                </a:moveTo>
                <a:lnTo>
                  <a:pt x="0" y="96"/>
                </a:lnTo>
                <a:lnTo>
                  <a:pt x="144" y="96"/>
                </a:lnTo>
                <a:lnTo>
                  <a:pt x="288" y="144"/>
                </a:lnTo>
                <a:lnTo>
                  <a:pt x="432" y="240"/>
                </a:lnTo>
                <a:lnTo>
                  <a:pt x="672" y="192"/>
                </a:lnTo>
                <a:lnTo>
                  <a:pt x="720" y="144"/>
                </a:lnTo>
                <a:lnTo>
                  <a:pt x="816" y="96"/>
                </a:lnTo>
                <a:lnTo>
                  <a:pt x="864" y="0"/>
                </a:lnTo>
                <a:lnTo>
                  <a:pt x="1008" y="0"/>
                </a:lnTo>
                <a:lnTo>
                  <a:pt x="1056" y="48"/>
                </a:lnTo>
                <a:lnTo>
                  <a:pt x="1104" y="96"/>
                </a:lnTo>
                <a:lnTo>
                  <a:pt x="1152" y="144"/>
                </a:lnTo>
                <a:lnTo>
                  <a:pt x="1200" y="144"/>
                </a:lnTo>
                <a:lnTo>
                  <a:pt x="1344" y="192"/>
                </a:lnTo>
                <a:lnTo>
                  <a:pt x="1440" y="192"/>
                </a:lnTo>
                <a:lnTo>
                  <a:pt x="1488" y="192"/>
                </a:lnTo>
                <a:lnTo>
                  <a:pt x="1536" y="144"/>
                </a:lnTo>
                <a:lnTo>
                  <a:pt x="1632" y="96"/>
                </a:lnTo>
                <a:lnTo>
                  <a:pt x="1680" y="48"/>
                </a:lnTo>
                <a:lnTo>
                  <a:pt x="1680" y="0"/>
                </a:lnTo>
                <a:lnTo>
                  <a:pt x="1728" y="0"/>
                </a:lnTo>
                <a:lnTo>
                  <a:pt x="1776" y="0"/>
                </a:lnTo>
                <a:lnTo>
                  <a:pt x="1824" y="0"/>
                </a:lnTo>
                <a:lnTo>
                  <a:pt x="1872" y="0"/>
                </a:lnTo>
                <a:lnTo>
                  <a:pt x="2016" y="48"/>
                </a:lnTo>
                <a:lnTo>
                  <a:pt x="2256" y="192"/>
                </a:lnTo>
                <a:lnTo>
                  <a:pt x="2544" y="96"/>
                </a:lnTo>
                <a:lnTo>
                  <a:pt x="2736" y="144"/>
                </a:lnTo>
                <a:lnTo>
                  <a:pt x="2736" y="672"/>
                </a:lnTo>
                <a:lnTo>
                  <a:pt x="720" y="672"/>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a14="http://schemas.microsoft.com/office/drawing/2010/main" xmlns="" w="38100" cap="flat" cmpd="sng">
                <a:solidFill>
                  <a:srgbClr val="009900"/>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82" name="Rectangle 70"/>
          <p:cNvSpPr>
            <a:spLocks noGrp="1" noChangeArrowheads="1"/>
          </p:cNvSpPr>
          <p:nvPr>
            <p:ph type="title"/>
          </p:nvPr>
        </p:nvSpPr>
        <p:spPr>
          <a:xfrm>
            <a:off x="685800" y="381000"/>
            <a:ext cx="7772400" cy="1143000"/>
          </a:xfrm>
        </p:spPr>
        <p:txBody>
          <a:bodyPr anchor="t"/>
          <a:lstStyle/>
          <a:p>
            <a:pPr eaLnBrk="1" hangingPunct="1">
              <a:defRPr/>
            </a:pPr>
            <a:r>
              <a:rPr lang="en-US" sz="4400" dirty="0">
                <a:latin typeface="Calibri"/>
                <a:cs typeface="Calibri"/>
              </a:rPr>
              <a:t>What about the phase?</a:t>
            </a:r>
          </a:p>
        </p:txBody>
      </p:sp>
      <p:cxnSp>
        <p:nvCxnSpPr>
          <p:cNvPr id="3" name="Straight Arrow Connector 2"/>
          <p:cNvCxnSpPr/>
          <p:nvPr/>
        </p:nvCxnSpPr>
        <p:spPr>
          <a:xfrm>
            <a:off x="3821373" y="3389511"/>
            <a:ext cx="0" cy="2548055"/>
          </a:xfrm>
          <a:prstGeom prst="straightConnector1">
            <a:avLst/>
          </a:prstGeom>
          <a:ln w="762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961172" y="4366408"/>
            <a:ext cx="1261283" cy="461665"/>
          </a:xfrm>
          <a:prstGeom prst="rect">
            <a:avLst/>
          </a:prstGeom>
          <a:noFill/>
        </p:spPr>
        <p:txBody>
          <a:bodyPr wrap="none" rtlCol="0">
            <a:spAutoFit/>
          </a:bodyPr>
          <a:lstStyle/>
          <a:p>
            <a:r>
              <a:rPr lang="en-US" sz="2400" dirty="0"/>
              <a:t>~780 km</a:t>
            </a:r>
          </a:p>
        </p:txBody>
      </p:sp>
      <p:cxnSp>
        <p:nvCxnSpPr>
          <p:cNvPr id="6" name="Straight Arrow Connector 5"/>
          <p:cNvCxnSpPr/>
          <p:nvPr/>
        </p:nvCxnSpPr>
        <p:spPr>
          <a:xfrm>
            <a:off x="1822043" y="3705599"/>
            <a:ext cx="203245" cy="399264"/>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90698" y="3485906"/>
            <a:ext cx="939530" cy="461665"/>
          </a:xfrm>
          <a:prstGeom prst="rect">
            <a:avLst/>
          </a:prstGeom>
          <a:noFill/>
        </p:spPr>
        <p:txBody>
          <a:bodyPr wrap="none" rtlCol="0">
            <a:spAutoFit/>
          </a:bodyPr>
          <a:lstStyle/>
          <a:p>
            <a:r>
              <a:rPr lang="en-US" sz="2400" dirty="0"/>
              <a:t>~6 cm</a:t>
            </a:r>
          </a:p>
        </p:txBody>
      </p:sp>
      <p:sp>
        <p:nvSpPr>
          <p:cNvPr id="77" name="TextBox 76"/>
          <p:cNvSpPr txBox="1"/>
          <p:nvPr/>
        </p:nvSpPr>
        <p:spPr>
          <a:xfrm>
            <a:off x="3774241" y="1979491"/>
            <a:ext cx="5302913" cy="954107"/>
          </a:xfrm>
          <a:prstGeom prst="rect">
            <a:avLst/>
          </a:prstGeom>
          <a:noFill/>
        </p:spPr>
        <p:txBody>
          <a:bodyPr wrap="square" rtlCol="0">
            <a:spAutoFit/>
          </a:bodyPr>
          <a:lstStyle/>
          <a:p>
            <a:r>
              <a:rPr lang="en-US" sz="2800" dirty="0">
                <a:latin typeface="Calibri"/>
                <a:cs typeface="Calibri"/>
              </a:rPr>
              <a:t>Phase is a function of the distance from the satellite to the ground.</a:t>
            </a:r>
          </a:p>
        </p:txBody>
      </p:sp>
      <p:sp>
        <p:nvSpPr>
          <p:cNvPr id="8" name="TextBox 7"/>
          <p:cNvSpPr txBox="1"/>
          <p:nvPr/>
        </p:nvSpPr>
        <p:spPr>
          <a:xfrm>
            <a:off x="114300" y="2271421"/>
            <a:ext cx="716437" cy="369332"/>
          </a:xfrm>
          <a:prstGeom prst="rect">
            <a:avLst/>
          </a:prstGeom>
          <a:noFill/>
        </p:spPr>
        <p:txBody>
          <a:bodyPr wrap="none" rtlCol="0">
            <a:spAutoFit/>
          </a:bodyPr>
          <a:lstStyle/>
          <a:p>
            <a:r>
              <a:rPr lang="en-US" dirty="0"/>
              <a:t>ERS-1</a:t>
            </a:r>
          </a:p>
        </p:txBody>
      </p:sp>
    </p:spTree>
    <p:extLst>
      <p:ext uri="{BB962C8B-B14F-4D97-AF65-F5344CB8AC3E}">
        <p14:creationId xmlns:p14="http://schemas.microsoft.com/office/powerpoint/2010/main" val="5763510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316" y="576385"/>
            <a:ext cx="8619915" cy="934915"/>
          </a:xfrm>
          <a:noFill/>
        </p:spPr>
        <p:txBody>
          <a:bodyPr anchor="t">
            <a:normAutofit/>
          </a:bodyPr>
          <a:lstStyle/>
          <a:p>
            <a:pPr algn="l"/>
            <a:r>
              <a:rPr lang="en-US" dirty="0" err="1">
                <a:solidFill>
                  <a:srgbClr val="FF0000"/>
                </a:solidFill>
              </a:rPr>
              <a:t>In</a:t>
            </a:r>
            <a:r>
              <a:rPr lang="en-US" dirty="0" err="1">
                <a:solidFill>
                  <a:srgbClr val="008000"/>
                </a:solidFill>
              </a:rPr>
              <a:t>S</a:t>
            </a:r>
            <a:r>
              <a:rPr lang="en-US" dirty="0" err="1">
                <a:solidFill>
                  <a:srgbClr val="4BACC6"/>
                </a:solidFill>
              </a:rPr>
              <a:t>A</a:t>
            </a:r>
            <a:r>
              <a:rPr lang="en-US" dirty="0" err="1">
                <a:solidFill>
                  <a:srgbClr val="1F497D"/>
                </a:solidFill>
              </a:rPr>
              <a:t>R</a:t>
            </a:r>
            <a:endParaRPr lang="en-US" dirty="0">
              <a:solidFill>
                <a:srgbClr val="1F497D"/>
              </a:solidFill>
            </a:endParaRPr>
          </a:p>
        </p:txBody>
      </p:sp>
      <p:sp>
        <p:nvSpPr>
          <p:cNvPr id="3" name="Subtitle 2"/>
          <p:cNvSpPr>
            <a:spLocks noGrp="1"/>
          </p:cNvSpPr>
          <p:nvPr>
            <p:ph type="subTitle" idx="1"/>
          </p:nvPr>
        </p:nvSpPr>
        <p:spPr>
          <a:xfrm>
            <a:off x="260316" y="1782885"/>
            <a:ext cx="3193401" cy="4617915"/>
          </a:xfrm>
        </p:spPr>
        <p:txBody>
          <a:bodyPr>
            <a:normAutofit/>
          </a:bodyPr>
          <a:lstStyle/>
          <a:p>
            <a:pPr algn="l"/>
            <a:r>
              <a:rPr lang="en-US" dirty="0" err="1">
                <a:solidFill>
                  <a:srgbClr val="FF0000"/>
                </a:solidFill>
              </a:rPr>
              <a:t>In</a:t>
            </a:r>
            <a:r>
              <a:rPr lang="en-US" dirty="0" err="1">
                <a:solidFill>
                  <a:schemeClr val="tx1"/>
                </a:solidFill>
              </a:rPr>
              <a:t>terferometric</a:t>
            </a:r>
            <a:endParaRPr lang="en-US" dirty="0">
              <a:solidFill>
                <a:schemeClr val="tx1"/>
              </a:solidFill>
            </a:endParaRPr>
          </a:p>
          <a:p>
            <a:pPr algn="l"/>
            <a:r>
              <a:rPr lang="en-US" dirty="0">
                <a:solidFill>
                  <a:srgbClr val="008000"/>
                </a:solidFill>
              </a:rPr>
              <a:t>S</a:t>
            </a:r>
            <a:r>
              <a:rPr lang="en-US" dirty="0">
                <a:solidFill>
                  <a:schemeClr val="tx1"/>
                </a:solidFill>
              </a:rPr>
              <a:t>ynthetic</a:t>
            </a:r>
          </a:p>
          <a:p>
            <a:pPr algn="l"/>
            <a:r>
              <a:rPr lang="en-US" dirty="0">
                <a:solidFill>
                  <a:schemeClr val="accent5"/>
                </a:solidFill>
              </a:rPr>
              <a:t>A</a:t>
            </a:r>
            <a:r>
              <a:rPr lang="en-US" dirty="0">
                <a:solidFill>
                  <a:schemeClr val="tx1"/>
                </a:solidFill>
              </a:rPr>
              <a:t>perture</a:t>
            </a:r>
          </a:p>
          <a:p>
            <a:pPr algn="l"/>
            <a:r>
              <a:rPr lang="en-US" dirty="0">
                <a:solidFill>
                  <a:schemeClr val="tx2"/>
                </a:solidFill>
              </a:rPr>
              <a:t>R</a:t>
            </a:r>
            <a:r>
              <a:rPr lang="en-US" dirty="0">
                <a:solidFill>
                  <a:schemeClr val="tx1"/>
                </a:solidFill>
              </a:rPr>
              <a:t>adar</a:t>
            </a:r>
          </a:p>
        </p:txBody>
      </p:sp>
      <p:grpSp>
        <p:nvGrpSpPr>
          <p:cNvPr id="11" name="Group 10"/>
          <p:cNvGrpSpPr/>
          <p:nvPr/>
        </p:nvGrpSpPr>
        <p:grpSpPr>
          <a:xfrm>
            <a:off x="3175192" y="2456742"/>
            <a:ext cx="5219508" cy="954107"/>
            <a:chOff x="3175192" y="2456742"/>
            <a:chExt cx="5219508" cy="954107"/>
          </a:xfrm>
        </p:grpSpPr>
        <p:sp>
          <p:nvSpPr>
            <p:cNvPr id="6" name="TextBox 5"/>
            <p:cNvSpPr txBox="1"/>
            <p:nvPr/>
          </p:nvSpPr>
          <p:spPr>
            <a:xfrm>
              <a:off x="3787949" y="2456742"/>
              <a:ext cx="4606751" cy="954107"/>
            </a:xfrm>
            <a:prstGeom prst="rect">
              <a:avLst/>
            </a:prstGeom>
            <a:noFill/>
          </p:spPr>
          <p:txBody>
            <a:bodyPr wrap="square" rtlCol="0">
              <a:spAutoFit/>
            </a:bodyPr>
            <a:lstStyle/>
            <a:p>
              <a:r>
                <a:rPr lang="en-US" sz="2800" dirty="0"/>
                <a:t>pretend you have a big radar antenna </a:t>
              </a:r>
            </a:p>
          </p:txBody>
        </p:sp>
        <p:sp>
          <p:nvSpPr>
            <p:cNvPr id="7" name="Right Brace 6"/>
            <p:cNvSpPr/>
            <p:nvPr/>
          </p:nvSpPr>
          <p:spPr>
            <a:xfrm>
              <a:off x="3175192" y="2594882"/>
              <a:ext cx="278525" cy="71981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0" name="Group 9"/>
          <p:cNvGrpSpPr/>
          <p:nvPr/>
        </p:nvGrpSpPr>
        <p:grpSpPr>
          <a:xfrm>
            <a:off x="3175192" y="1832691"/>
            <a:ext cx="4043454" cy="523220"/>
            <a:chOff x="3175192" y="1832691"/>
            <a:chExt cx="4043454" cy="523220"/>
          </a:xfrm>
        </p:grpSpPr>
        <p:sp>
          <p:nvSpPr>
            <p:cNvPr id="5" name="TextBox 4"/>
            <p:cNvSpPr txBox="1"/>
            <p:nvPr/>
          </p:nvSpPr>
          <p:spPr>
            <a:xfrm>
              <a:off x="3787949" y="1832691"/>
              <a:ext cx="3430697" cy="523220"/>
            </a:xfrm>
            <a:prstGeom prst="rect">
              <a:avLst/>
            </a:prstGeom>
            <a:noFill/>
          </p:spPr>
          <p:txBody>
            <a:bodyPr wrap="none" rtlCol="0">
              <a:spAutoFit/>
            </a:bodyPr>
            <a:lstStyle/>
            <a:p>
              <a:r>
                <a:rPr lang="en-US" sz="2800" dirty="0"/>
                <a:t>use wave interference</a:t>
              </a:r>
            </a:p>
          </p:txBody>
        </p:sp>
        <p:cxnSp>
          <p:nvCxnSpPr>
            <p:cNvPr id="9" name="Straight Connector 8"/>
            <p:cNvCxnSpPr/>
            <p:nvPr/>
          </p:nvCxnSpPr>
          <p:spPr>
            <a:xfrm>
              <a:off x="3175192" y="2138861"/>
              <a:ext cx="278525"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3175192" y="3521791"/>
            <a:ext cx="5842324" cy="523220"/>
            <a:chOff x="3175192" y="1832691"/>
            <a:chExt cx="5842324" cy="523220"/>
          </a:xfrm>
        </p:grpSpPr>
        <p:sp>
          <p:nvSpPr>
            <p:cNvPr id="13" name="TextBox 12"/>
            <p:cNvSpPr txBox="1"/>
            <p:nvPr/>
          </p:nvSpPr>
          <p:spPr>
            <a:xfrm>
              <a:off x="3787949" y="1832691"/>
              <a:ext cx="5229567" cy="523220"/>
            </a:xfrm>
            <a:prstGeom prst="rect">
              <a:avLst/>
            </a:prstGeom>
            <a:noFill/>
          </p:spPr>
          <p:txBody>
            <a:bodyPr wrap="none" rtlCol="0">
              <a:spAutoFit/>
            </a:bodyPr>
            <a:lstStyle/>
            <a:p>
              <a:r>
                <a:rPr lang="en-US" sz="2800" dirty="0"/>
                <a:t>emit microwaves, measure echoes</a:t>
              </a:r>
            </a:p>
          </p:txBody>
        </p:sp>
        <p:cxnSp>
          <p:nvCxnSpPr>
            <p:cNvPr id="14" name="Straight Connector 13"/>
            <p:cNvCxnSpPr/>
            <p:nvPr/>
          </p:nvCxnSpPr>
          <p:spPr>
            <a:xfrm>
              <a:off x="3175192" y="2138861"/>
              <a:ext cx="278525"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28375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reeform 2"/>
          <p:cNvSpPr>
            <a:spLocks/>
          </p:cNvSpPr>
          <p:nvPr/>
        </p:nvSpPr>
        <p:spPr bwMode="auto">
          <a:xfrm>
            <a:off x="5334000" y="5791200"/>
            <a:ext cx="3276600" cy="762000"/>
          </a:xfrm>
          <a:custGeom>
            <a:avLst/>
            <a:gdLst>
              <a:gd name="T0" fmla="*/ 0 w 2736"/>
              <a:gd name="T1" fmla="*/ 672 h 672"/>
              <a:gd name="T2" fmla="*/ 0 w 2736"/>
              <a:gd name="T3" fmla="*/ 96 h 672"/>
              <a:gd name="T4" fmla="*/ 144 w 2736"/>
              <a:gd name="T5" fmla="*/ 96 h 672"/>
              <a:gd name="T6" fmla="*/ 288 w 2736"/>
              <a:gd name="T7" fmla="*/ 144 h 672"/>
              <a:gd name="T8" fmla="*/ 432 w 2736"/>
              <a:gd name="T9" fmla="*/ 240 h 672"/>
              <a:gd name="T10" fmla="*/ 672 w 2736"/>
              <a:gd name="T11" fmla="*/ 192 h 672"/>
              <a:gd name="T12" fmla="*/ 720 w 2736"/>
              <a:gd name="T13" fmla="*/ 144 h 672"/>
              <a:gd name="T14" fmla="*/ 816 w 2736"/>
              <a:gd name="T15" fmla="*/ 96 h 672"/>
              <a:gd name="T16" fmla="*/ 864 w 2736"/>
              <a:gd name="T17" fmla="*/ 0 h 672"/>
              <a:gd name="T18" fmla="*/ 1008 w 2736"/>
              <a:gd name="T19" fmla="*/ 0 h 672"/>
              <a:gd name="T20" fmla="*/ 1056 w 2736"/>
              <a:gd name="T21" fmla="*/ 48 h 672"/>
              <a:gd name="T22" fmla="*/ 1104 w 2736"/>
              <a:gd name="T23" fmla="*/ 96 h 672"/>
              <a:gd name="T24" fmla="*/ 1152 w 2736"/>
              <a:gd name="T25" fmla="*/ 144 h 672"/>
              <a:gd name="T26" fmla="*/ 1200 w 2736"/>
              <a:gd name="T27" fmla="*/ 144 h 672"/>
              <a:gd name="T28" fmla="*/ 1344 w 2736"/>
              <a:gd name="T29" fmla="*/ 192 h 672"/>
              <a:gd name="T30" fmla="*/ 1440 w 2736"/>
              <a:gd name="T31" fmla="*/ 192 h 672"/>
              <a:gd name="T32" fmla="*/ 1488 w 2736"/>
              <a:gd name="T33" fmla="*/ 192 h 672"/>
              <a:gd name="T34" fmla="*/ 1536 w 2736"/>
              <a:gd name="T35" fmla="*/ 144 h 672"/>
              <a:gd name="T36" fmla="*/ 1632 w 2736"/>
              <a:gd name="T37" fmla="*/ 96 h 672"/>
              <a:gd name="T38" fmla="*/ 1680 w 2736"/>
              <a:gd name="T39" fmla="*/ 48 h 672"/>
              <a:gd name="T40" fmla="*/ 1680 w 2736"/>
              <a:gd name="T41" fmla="*/ 0 h 672"/>
              <a:gd name="T42" fmla="*/ 1728 w 2736"/>
              <a:gd name="T43" fmla="*/ 0 h 672"/>
              <a:gd name="T44" fmla="*/ 1776 w 2736"/>
              <a:gd name="T45" fmla="*/ 0 h 672"/>
              <a:gd name="T46" fmla="*/ 1824 w 2736"/>
              <a:gd name="T47" fmla="*/ 0 h 672"/>
              <a:gd name="T48" fmla="*/ 1872 w 2736"/>
              <a:gd name="T49" fmla="*/ 0 h 672"/>
              <a:gd name="T50" fmla="*/ 2016 w 2736"/>
              <a:gd name="T51" fmla="*/ 48 h 672"/>
              <a:gd name="T52" fmla="*/ 2256 w 2736"/>
              <a:gd name="T53" fmla="*/ 192 h 672"/>
              <a:gd name="T54" fmla="*/ 2544 w 2736"/>
              <a:gd name="T55" fmla="*/ 96 h 672"/>
              <a:gd name="T56" fmla="*/ 2736 w 2736"/>
              <a:gd name="T57" fmla="*/ 144 h 672"/>
              <a:gd name="T58" fmla="*/ 2736 w 2736"/>
              <a:gd name="T59" fmla="*/ 672 h 672"/>
              <a:gd name="T60" fmla="*/ 720 w 2736"/>
              <a:gd name="T61"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6" h="672">
                <a:moveTo>
                  <a:pt x="0" y="672"/>
                </a:moveTo>
                <a:lnTo>
                  <a:pt x="0" y="96"/>
                </a:lnTo>
                <a:lnTo>
                  <a:pt x="144" y="96"/>
                </a:lnTo>
                <a:lnTo>
                  <a:pt x="288" y="144"/>
                </a:lnTo>
                <a:lnTo>
                  <a:pt x="432" y="240"/>
                </a:lnTo>
                <a:lnTo>
                  <a:pt x="672" y="192"/>
                </a:lnTo>
                <a:lnTo>
                  <a:pt x="720" y="144"/>
                </a:lnTo>
                <a:lnTo>
                  <a:pt x="816" y="96"/>
                </a:lnTo>
                <a:lnTo>
                  <a:pt x="864" y="0"/>
                </a:lnTo>
                <a:lnTo>
                  <a:pt x="1008" y="0"/>
                </a:lnTo>
                <a:lnTo>
                  <a:pt x="1056" y="48"/>
                </a:lnTo>
                <a:lnTo>
                  <a:pt x="1104" y="96"/>
                </a:lnTo>
                <a:lnTo>
                  <a:pt x="1152" y="144"/>
                </a:lnTo>
                <a:lnTo>
                  <a:pt x="1200" y="144"/>
                </a:lnTo>
                <a:lnTo>
                  <a:pt x="1344" y="192"/>
                </a:lnTo>
                <a:lnTo>
                  <a:pt x="1440" y="192"/>
                </a:lnTo>
                <a:lnTo>
                  <a:pt x="1488" y="192"/>
                </a:lnTo>
                <a:lnTo>
                  <a:pt x="1536" y="144"/>
                </a:lnTo>
                <a:lnTo>
                  <a:pt x="1632" y="96"/>
                </a:lnTo>
                <a:lnTo>
                  <a:pt x="1680" y="48"/>
                </a:lnTo>
                <a:lnTo>
                  <a:pt x="1680" y="0"/>
                </a:lnTo>
                <a:lnTo>
                  <a:pt x="1728" y="0"/>
                </a:lnTo>
                <a:lnTo>
                  <a:pt x="1776" y="0"/>
                </a:lnTo>
                <a:lnTo>
                  <a:pt x="1824" y="0"/>
                </a:lnTo>
                <a:lnTo>
                  <a:pt x="1872" y="0"/>
                </a:lnTo>
                <a:lnTo>
                  <a:pt x="2016" y="48"/>
                </a:lnTo>
                <a:lnTo>
                  <a:pt x="2256" y="192"/>
                </a:lnTo>
                <a:lnTo>
                  <a:pt x="2544" y="96"/>
                </a:lnTo>
                <a:lnTo>
                  <a:pt x="2736" y="144"/>
                </a:lnTo>
                <a:lnTo>
                  <a:pt x="2736" y="672"/>
                </a:lnTo>
                <a:lnTo>
                  <a:pt x="720" y="672"/>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a14="http://schemas.microsoft.com/office/drawing/2010/main" xmlns="" w="38100" cap="flat" cmpd="sng">
                <a:solidFill>
                  <a:srgbClr val="009900"/>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35843" name="Group 3"/>
          <p:cNvGrpSpPr>
            <a:grpSpLocks/>
          </p:cNvGrpSpPr>
          <p:nvPr/>
        </p:nvGrpSpPr>
        <p:grpSpPr bwMode="auto">
          <a:xfrm rot="3489512">
            <a:off x="681038" y="4652962"/>
            <a:ext cx="3048000" cy="142875"/>
            <a:chOff x="1104" y="2976"/>
            <a:chExt cx="3744" cy="176"/>
          </a:xfrm>
        </p:grpSpPr>
        <p:grpSp>
          <p:nvGrpSpPr>
            <p:cNvPr id="35882" name="Group 4"/>
            <p:cNvGrpSpPr>
              <a:grpSpLocks/>
            </p:cNvGrpSpPr>
            <p:nvPr/>
          </p:nvGrpSpPr>
          <p:grpSpPr bwMode="auto">
            <a:xfrm>
              <a:off x="1104" y="2976"/>
              <a:ext cx="1872" cy="176"/>
              <a:chOff x="1056" y="2112"/>
              <a:chExt cx="4608" cy="432"/>
            </a:xfrm>
          </p:grpSpPr>
          <p:grpSp>
            <p:nvGrpSpPr>
              <p:cNvPr id="35898" name="Group 5"/>
              <p:cNvGrpSpPr>
                <a:grpSpLocks/>
              </p:cNvGrpSpPr>
              <p:nvPr/>
            </p:nvGrpSpPr>
            <p:grpSpPr bwMode="auto">
              <a:xfrm>
                <a:off x="1056" y="2112"/>
                <a:ext cx="2304" cy="432"/>
                <a:chOff x="1056" y="2112"/>
                <a:chExt cx="2304" cy="432"/>
              </a:xfrm>
            </p:grpSpPr>
            <p:grpSp>
              <p:nvGrpSpPr>
                <p:cNvPr id="35906" name="Group 6"/>
                <p:cNvGrpSpPr>
                  <a:grpSpLocks/>
                </p:cNvGrpSpPr>
                <p:nvPr/>
              </p:nvGrpSpPr>
              <p:grpSpPr bwMode="auto">
                <a:xfrm>
                  <a:off x="1056" y="2112"/>
                  <a:ext cx="1152" cy="432"/>
                  <a:chOff x="1056" y="1872"/>
                  <a:chExt cx="1152" cy="672"/>
                </a:xfrm>
              </p:grpSpPr>
              <p:sp>
                <p:nvSpPr>
                  <p:cNvPr id="38919" name="Freeform 7"/>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0" name="Freeform 8"/>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907" name="Group 9"/>
                <p:cNvGrpSpPr>
                  <a:grpSpLocks/>
                </p:cNvGrpSpPr>
                <p:nvPr/>
              </p:nvGrpSpPr>
              <p:grpSpPr bwMode="auto">
                <a:xfrm>
                  <a:off x="2208" y="2112"/>
                  <a:ext cx="1152" cy="432"/>
                  <a:chOff x="1056" y="1872"/>
                  <a:chExt cx="1152" cy="672"/>
                </a:xfrm>
              </p:grpSpPr>
              <p:sp>
                <p:nvSpPr>
                  <p:cNvPr id="38922" name="Freeform 10"/>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3" name="Freeform 11"/>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99" name="Group 12"/>
              <p:cNvGrpSpPr>
                <a:grpSpLocks/>
              </p:cNvGrpSpPr>
              <p:nvPr/>
            </p:nvGrpSpPr>
            <p:grpSpPr bwMode="auto">
              <a:xfrm>
                <a:off x="3360" y="2112"/>
                <a:ext cx="2304" cy="432"/>
                <a:chOff x="1056" y="2112"/>
                <a:chExt cx="2304" cy="432"/>
              </a:xfrm>
            </p:grpSpPr>
            <p:grpSp>
              <p:nvGrpSpPr>
                <p:cNvPr id="35900" name="Group 13"/>
                <p:cNvGrpSpPr>
                  <a:grpSpLocks/>
                </p:cNvGrpSpPr>
                <p:nvPr/>
              </p:nvGrpSpPr>
              <p:grpSpPr bwMode="auto">
                <a:xfrm>
                  <a:off x="1056" y="2112"/>
                  <a:ext cx="1152" cy="432"/>
                  <a:chOff x="1056" y="1872"/>
                  <a:chExt cx="1152" cy="672"/>
                </a:xfrm>
              </p:grpSpPr>
              <p:sp>
                <p:nvSpPr>
                  <p:cNvPr id="38926" name="Freeform 14"/>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7" name="Freeform 15"/>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901" name="Group 16"/>
                <p:cNvGrpSpPr>
                  <a:grpSpLocks/>
                </p:cNvGrpSpPr>
                <p:nvPr/>
              </p:nvGrpSpPr>
              <p:grpSpPr bwMode="auto">
                <a:xfrm>
                  <a:off x="2208" y="2112"/>
                  <a:ext cx="1152" cy="432"/>
                  <a:chOff x="1056" y="1872"/>
                  <a:chExt cx="1152" cy="672"/>
                </a:xfrm>
              </p:grpSpPr>
              <p:sp>
                <p:nvSpPr>
                  <p:cNvPr id="38929" name="Freeform 17"/>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0" name="Freeform 18"/>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5883" name="Group 19"/>
            <p:cNvGrpSpPr>
              <a:grpSpLocks/>
            </p:cNvGrpSpPr>
            <p:nvPr/>
          </p:nvGrpSpPr>
          <p:grpSpPr bwMode="auto">
            <a:xfrm>
              <a:off x="2976" y="2976"/>
              <a:ext cx="1872" cy="176"/>
              <a:chOff x="1056" y="2112"/>
              <a:chExt cx="4608" cy="432"/>
            </a:xfrm>
          </p:grpSpPr>
          <p:grpSp>
            <p:nvGrpSpPr>
              <p:cNvPr id="35884" name="Group 20"/>
              <p:cNvGrpSpPr>
                <a:grpSpLocks/>
              </p:cNvGrpSpPr>
              <p:nvPr/>
            </p:nvGrpSpPr>
            <p:grpSpPr bwMode="auto">
              <a:xfrm>
                <a:off x="1056" y="2112"/>
                <a:ext cx="2304" cy="432"/>
                <a:chOff x="1056" y="2112"/>
                <a:chExt cx="2304" cy="432"/>
              </a:xfrm>
            </p:grpSpPr>
            <p:grpSp>
              <p:nvGrpSpPr>
                <p:cNvPr id="35892" name="Group 21"/>
                <p:cNvGrpSpPr>
                  <a:grpSpLocks/>
                </p:cNvGrpSpPr>
                <p:nvPr/>
              </p:nvGrpSpPr>
              <p:grpSpPr bwMode="auto">
                <a:xfrm>
                  <a:off x="1056" y="2112"/>
                  <a:ext cx="1152" cy="432"/>
                  <a:chOff x="1056" y="1872"/>
                  <a:chExt cx="1152" cy="672"/>
                </a:xfrm>
              </p:grpSpPr>
              <p:sp>
                <p:nvSpPr>
                  <p:cNvPr id="38934" name="Freeform 22"/>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5" name="Freeform 23"/>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93" name="Group 24"/>
                <p:cNvGrpSpPr>
                  <a:grpSpLocks/>
                </p:cNvGrpSpPr>
                <p:nvPr/>
              </p:nvGrpSpPr>
              <p:grpSpPr bwMode="auto">
                <a:xfrm>
                  <a:off x="2208" y="2112"/>
                  <a:ext cx="1152" cy="432"/>
                  <a:chOff x="1056" y="1872"/>
                  <a:chExt cx="1152" cy="672"/>
                </a:xfrm>
              </p:grpSpPr>
              <p:sp>
                <p:nvSpPr>
                  <p:cNvPr id="38937" name="Freeform 25"/>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8" name="Freeform 26"/>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85" name="Group 27"/>
              <p:cNvGrpSpPr>
                <a:grpSpLocks/>
              </p:cNvGrpSpPr>
              <p:nvPr/>
            </p:nvGrpSpPr>
            <p:grpSpPr bwMode="auto">
              <a:xfrm>
                <a:off x="3360" y="2112"/>
                <a:ext cx="2304" cy="432"/>
                <a:chOff x="1056" y="2112"/>
                <a:chExt cx="2304" cy="432"/>
              </a:xfrm>
            </p:grpSpPr>
            <p:grpSp>
              <p:nvGrpSpPr>
                <p:cNvPr id="35886" name="Group 28"/>
                <p:cNvGrpSpPr>
                  <a:grpSpLocks/>
                </p:cNvGrpSpPr>
                <p:nvPr/>
              </p:nvGrpSpPr>
              <p:grpSpPr bwMode="auto">
                <a:xfrm>
                  <a:off x="1056" y="2112"/>
                  <a:ext cx="1152" cy="432"/>
                  <a:chOff x="1056" y="1872"/>
                  <a:chExt cx="1152" cy="672"/>
                </a:xfrm>
              </p:grpSpPr>
              <p:sp>
                <p:nvSpPr>
                  <p:cNvPr id="38941" name="Freeform 29"/>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42" name="Freeform 30"/>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87" name="Group 31"/>
                <p:cNvGrpSpPr>
                  <a:grpSpLocks/>
                </p:cNvGrpSpPr>
                <p:nvPr/>
              </p:nvGrpSpPr>
              <p:grpSpPr bwMode="auto">
                <a:xfrm>
                  <a:off x="2208" y="2112"/>
                  <a:ext cx="1152" cy="432"/>
                  <a:chOff x="1056" y="1872"/>
                  <a:chExt cx="1152" cy="672"/>
                </a:xfrm>
              </p:grpSpPr>
              <p:sp>
                <p:nvSpPr>
                  <p:cNvPr id="38944" name="Freeform 32"/>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45" name="Freeform 33"/>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pic>
        <p:nvPicPr>
          <p:cNvPr id="38946" name="Picture 3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141538"/>
            <a:ext cx="2120900" cy="2201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8947" name="Freeform 35"/>
          <p:cNvSpPr>
            <a:spLocks/>
          </p:cNvSpPr>
          <p:nvPr/>
        </p:nvSpPr>
        <p:spPr bwMode="auto">
          <a:xfrm>
            <a:off x="1371600" y="5791200"/>
            <a:ext cx="3276600" cy="762000"/>
          </a:xfrm>
          <a:custGeom>
            <a:avLst/>
            <a:gdLst>
              <a:gd name="T0" fmla="*/ 0 w 2736"/>
              <a:gd name="T1" fmla="*/ 672 h 672"/>
              <a:gd name="T2" fmla="*/ 0 w 2736"/>
              <a:gd name="T3" fmla="*/ 96 h 672"/>
              <a:gd name="T4" fmla="*/ 144 w 2736"/>
              <a:gd name="T5" fmla="*/ 96 h 672"/>
              <a:gd name="T6" fmla="*/ 288 w 2736"/>
              <a:gd name="T7" fmla="*/ 144 h 672"/>
              <a:gd name="T8" fmla="*/ 432 w 2736"/>
              <a:gd name="T9" fmla="*/ 240 h 672"/>
              <a:gd name="T10" fmla="*/ 672 w 2736"/>
              <a:gd name="T11" fmla="*/ 192 h 672"/>
              <a:gd name="T12" fmla="*/ 720 w 2736"/>
              <a:gd name="T13" fmla="*/ 144 h 672"/>
              <a:gd name="T14" fmla="*/ 816 w 2736"/>
              <a:gd name="T15" fmla="*/ 96 h 672"/>
              <a:gd name="T16" fmla="*/ 864 w 2736"/>
              <a:gd name="T17" fmla="*/ 0 h 672"/>
              <a:gd name="T18" fmla="*/ 1008 w 2736"/>
              <a:gd name="T19" fmla="*/ 0 h 672"/>
              <a:gd name="T20" fmla="*/ 1056 w 2736"/>
              <a:gd name="T21" fmla="*/ 48 h 672"/>
              <a:gd name="T22" fmla="*/ 1104 w 2736"/>
              <a:gd name="T23" fmla="*/ 96 h 672"/>
              <a:gd name="T24" fmla="*/ 1152 w 2736"/>
              <a:gd name="T25" fmla="*/ 144 h 672"/>
              <a:gd name="T26" fmla="*/ 1200 w 2736"/>
              <a:gd name="T27" fmla="*/ 144 h 672"/>
              <a:gd name="T28" fmla="*/ 1344 w 2736"/>
              <a:gd name="T29" fmla="*/ 192 h 672"/>
              <a:gd name="T30" fmla="*/ 1440 w 2736"/>
              <a:gd name="T31" fmla="*/ 192 h 672"/>
              <a:gd name="T32" fmla="*/ 1488 w 2736"/>
              <a:gd name="T33" fmla="*/ 192 h 672"/>
              <a:gd name="T34" fmla="*/ 1536 w 2736"/>
              <a:gd name="T35" fmla="*/ 144 h 672"/>
              <a:gd name="T36" fmla="*/ 1632 w 2736"/>
              <a:gd name="T37" fmla="*/ 96 h 672"/>
              <a:gd name="T38" fmla="*/ 1680 w 2736"/>
              <a:gd name="T39" fmla="*/ 48 h 672"/>
              <a:gd name="T40" fmla="*/ 1680 w 2736"/>
              <a:gd name="T41" fmla="*/ 0 h 672"/>
              <a:gd name="T42" fmla="*/ 1728 w 2736"/>
              <a:gd name="T43" fmla="*/ 0 h 672"/>
              <a:gd name="T44" fmla="*/ 1776 w 2736"/>
              <a:gd name="T45" fmla="*/ 0 h 672"/>
              <a:gd name="T46" fmla="*/ 1824 w 2736"/>
              <a:gd name="T47" fmla="*/ 0 h 672"/>
              <a:gd name="T48" fmla="*/ 1872 w 2736"/>
              <a:gd name="T49" fmla="*/ 0 h 672"/>
              <a:gd name="T50" fmla="*/ 2016 w 2736"/>
              <a:gd name="T51" fmla="*/ 48 h 672"/>
              <a:gd name="T52" fmla="*/ 2256 w 2736"/>
              <a:gd name="T53" fmla="*/ 192 h 672"/>
              <a:gd name="T54" fmla="*/ 2544 w 2736"/>
              <a:gd name="T55" fmla="*/ 96 h 672"/>
              <a:gd name="T56" fmla="*/ 2736 w 2736"/>
              <a:gd name="T57" fmla="*/ 144 h 672"/>
              <a:gd name="T58" fmla="*/ 2736 w 2736"/>
              <a:gd name="T59" fmla="*/ 672 h 672"/>
              <a:gd name="T60" fmla="*/ 720 w 2736"/>
              <a:gd name="T61"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6" h="672">
                <a:moveTo>
                  <a:pt x="0" y="672"/>
                </a:moveTo>
                <a:lnTo>
                  <a:pt x="0" y="96"/>
                </a:lnTo>
                <a:lnTo>
                  <a:pt x="144" y="96"/>
                </a:lnTo>
                <a:lnTo>
                  <a:pt x="288" y="144"/>
                </a:lnTo>
                <a:lnTo>
                  <a:pt x="432" y="240"/>
                </a:lnTo>
                <a:lnTo>
                  <a:pt x="672" y="192"/>
                </a:lnTo>
                <a:lnTo>
                  <a:pt x="720" y="144"/>
                </a:lnTo>
                <a:lnTo>
                  <a:pt x="816" y="96"/>
                </a:lnTo>
                <a:lnTo>
                  <a:pt x="864" y="0"/>
                </a:lnTo>
                <a:lnTo>
                  <a:pt x="1008" y="0"/>
                </a:lnTo>
                <a:lnTo>
                  <a:pt x="1056" y="48"/>
                </a:lnTo>
                <a:lnTo>
                  <a:pt x="1104" y="96"/>
                </a:lnTo>
                <a:lnTo>
                  <a:pt x="1152" y="144"/>
                </a:lnTo>
                <a:lnTo>
                  <a:pt x="1200" y="144"/>
                </a:lnTo>
                <a:lnTo>
                  <a:pt x="1344" y="192"/>
                </a:lnTo>
                <a:lnTo>
                  <a:pt x="1440" y="192"/>
                </a:lnTo>
                <a:lnTo>
                  <a:pt x="1488" y="192"/>
                </a:lnTo>
                <a:lnTo>
                  <a:pt x="1536" y="144"/>
                </a:lnTo>
                <a:lnTo>
                  <a:pt x="1632" y="96"/>
                </a:lnTo>
                <a:lnTo>
                  <a:pt x="1680" y="48"/>
                </a:lnTo>
                <a:lnTo>
                  <a:pt x="1680" y="0"/>
                </a:lnTo>
                <a:lnTo>
                  <a:pt x="1728" y="0"/>
                </a:lnTo>
                <a:lnTo>
                  <a:pt x="1776" y="0"/>
                </a:lnTo>
                <a:lnTo>
                  <a:pt x="1824" y="0"/>
                </a:lnTo>
                <a:lnTo>
                  <a:pt x="1872" y="0"/>
                </a:lnTo>
                <a:lnTo>
                  <a:pt x="2016" y="48"/>
                </a:lnTo>
                <a:lnTo>
                  <a:pt x="2256" y="192"/>
                </a:lnTo>
                <a:lnTo>
                  <a:pt x="2544" y="96"/>
                </a:lnTo>
                <a:lnTo>
                  <a:pt x="2736" y="144"/>
                </a:lnTo>
                <a:lnTo>
                  <a:pt x="2736" y="672"/>
                </a:lnTo>
                <a:lnTo>
                  <a:pt x="720" y="672"/>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a14="http://schemas.microsoft.com/office/drawing/2010/main" xmlns="" w="38100" cap="flat" cmpd="sng">
                <a:solidFill>
                  <a:srgbClr val="009900"/>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pic>
        <p:nvPicPr>
          <p:cNvPr id="38948" name="Picture 3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400" y="2133600"/>
            <a:ext cx="2120900" cy="2201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35847" name="Group 37"/>
          <p:cNvGrpSpPr>
            <a:grpSpLocks/>
          </p:cNvGrpSpPr>
          <p:nvPr/>
        </p:nvGrpSpPr>
        <p:grpSpPr bwMode="auto">
          <a:xfrm rot="3489512">
            <a:off x="4643438" y="4645025"/>
            <a:ext cx="3048000" cy="142875"/>
            <a:chOff x="1104" y="2976"/>
            <a:chExt cx="3744" cy="176"/>
          </a:xfrm>
        </p:grpSpPr>
        <p:grpSp>
          <p:nvGrpSpPr>
            <p:cNvPr id="35852" name="Group 38"/>
            <p:cNvGrpSpPr>
              <a:grpSpLocks/>
            </p:cNvGrpSpPr>
            <p:nvPr/>
          </p:nvGrpSpPr>
          <p:grpSpPr bwMode="auto">
            <a:xfrm>
              <a:off x="1104" y="2976"/>
              <a:ext cx="1872" cy="176"/>
              <a:chOff x="1056" y="2112"/>
              <a:chExt cx="4608" cy="432"/>
            </a:xfrm>
          </p:grpSpPr>
          <p:grpSp>
            <p:nvGrpSpPr>
              <p:cNvPr id="35868" name="Group 39"/>
              <p:cNvGrpSpPr>
                <a:grpSpLocks/>
              </p:cNvGrpSpPr>
              <p:nvPr/>
            </p:nvGrpSpPr>
            <p:grpSpPr bwMode="auto">
              <a:xfrm>
                <a:off x="1056" y="2112"/>
                <a:ext cx="2304" cy="432"/>
                <a:chOff x="1056" y="2112"/>
                <a:chExt cx="2304" cy="432"/>
              </a:xfrm>
            </p:grpSpPr>
            <p:grpSp>
              <p:nvGrpSpPr>
                <p:cNvPr id="35876" name="Group 40"/>
                <p:cNvGrpSpPr>
                  <a:grpSpLocks/>
                </p:cNvGrpSpPr>
                <p:nvPr/>
              </p:nvGrpSpPr>
              <p:grpSpPr bwMode="auto">
                <a:xfrm>
                  <a:off x="1056" y="2112"/>
                  <a:ext cx="1152" cy="432"/>
                  <a:chOff x="1056" y="1872"/>
                  <a:chExt cx="1152" cy="672"/>
                </a:xfrm>
              </p:grpSpPr>
              <p:sp>
                <p:nvSpPr>
                  <p:cNvPr id="38953" name="Freeform 41"/>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54" name="Freeform 42"/>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77" name="Group 43"/>
                <p:cNvGrpSpPr>
                  <a:grpSpLocks/>
                </p:cNvGrpSpPr>
                <p:nvPr/>
              </p:nvGrpSpPr>
              <p:grpSpPr bwMode="auto">
                <a:xfrm>
                  <a:off x="2208" y="2112"/>
                  <a:ext cx="1152" cy="432"/>
                  <a:chOff x="1056" y="1872"/>
                  <a:chExt cx="1152" cy="672"/>
                </a:xfrm>
              </p:grpSpPr>
              <p:sp>
                <p:nvSpPr>
                  <p:cNvPr id="38956" name="Freeform 44"/>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57" name="Freeform 45"/>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69" name="Group 46"/>
              <p:cNvGrpSpPr>
                <a:grpSpLocks/>
              </p:cNvGrpSpPr>
              <p:nvPr/>
            </p:nvGrpSpPr>
            <p:grpSpPr bwMode="auto">
              <a:xfrm>
                <a:off x="3360" y="2112"/>
                <a:ext cx="2304" cy="432"/>
                <a:chOff x="1056" y="2112"/>
                <a:chExt cx="2304" cy="432"/>
              </a:xfrm>
            </p:grpSpPr>
            <p:grpSp>
              <p:nvGrpSpPr>
                <p:cNvPr id="35870" name="Group 47"/>
                <p:cNvGrpSpPr>
                  <a:grpSpLocks/>
                </p:cNvGrpSpPr>
                <p:nvPr/>
              </p:nvGrpSpPr>
              <p:grpSpPr bwMode="auto">
                <a:xfrm>
                  <a:off x="1056" y="2112"/>
                  <a:ext cx="1152" cy="432"/>
                  <a:chOff x="1056" y="1872"/>
                  <a:chExt cx="1152" cy="672"/>
                </a:xfrm>
              </p:grpSpPr>
              <p:sp>
                <p:nvSpPr>
                  <p:cNvPr id="38960" name="Freeform 48"/>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61" name="Freeform 49"/>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71" name="Group 50"/>
                <p:cNvGrpSpPr>
                  <a:grpSpLocks/>
                </p:cNvGrpSpPr>
                <p:nvPr/>
              </p:nvGrpSpPr>
              <p:grpSpPr bwMode="auto">
                <a:xfrm>
                  <a:off x="2208" y="2112"/>
                  <a:ext cx="1152" cy="432"/>
                  <a:chOff x="1056" y="1872"/>
                  <a:chExt cx="1152" cy="672"/>
                </a:xfrm>
              </p:grpSpPr>
              <p:sp>
                <p:nvSpPr>
                  <p:cNvPr id="38963" name="Freeform 51"/>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64" name="Freeform 52"/>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5853" name="Group 53"/>
            <p:cNvGrpSpPr>
              <a:grpSpLocks/>
            </p:cNvGrpSpPr>
            <p:nvPr/>
          </p:nvGrpSpPr>
          <p:grpSpPr bwMode="auto">
            <a:xfrm>
              <a:off x="2976" y="2976"/>
              <a:ext cx="1872" cy="176"/>
              <a:chOff x="1056" y="2112"/>
              <a:chExt cx="4608" cy="432"/>
            </a:xfrm>
          </p:grpSpPr>
          <p:grpSp>
            <p:nvGrpSpPr>
              <p:cNvPr id="35854" name="Group 54"/>
              <p:cNvGrpSpPr>
                <a:grpSpLocks/>
              </p:cNvGrpSpPr>
              <p:nvPr/>
            </p:nvGrpSpPr>
            <p:grpSpPr bwMode="auto">
              <a:xfrm>
                <a:off x="1056" y="2112"/>
                <a:ext cx="2304" cy="432"/>
                <a:chOff x="1056" y="2112"/>
                <a:chExt cx="2304" cy="432"/>
              </a:xfrm>
            </p:grpSpPr>
            <p:grpSp>
              <p:nvGrpSpPr>
                <p:cNvPr id="35862" name="Group 55"/>
                <p:cNvGrpSpPr>
                  <a:grpSpLocks/>
                </p:cNvGrpSpPr>
                <p:nvPr/>
              </p:nvGrpSpPr>
              <p:grpSpPr bwMode="auto">
                <a:xfrm>
                  <a:off x="1056" y="2112"/>
                  <a:ext cx="1152" cy="432"/>
                  <a:chOff x="1056" y="1872"/>
                  <a:chExt cx="1152" cy="672"/>
                </a:xfrm>
              </p:grpSpPr>
              <p:sp>
                <p:nvSpPr>
                  <p:cNvPr id="38968" name="Freeform 56"/>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69" name="Freeform 57"/>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63" name="Group 58"/>
                <p:cNvGrpSpPr>
                  <a:grpSpLocks/>
                </p:cNvGrpSpPr>
                <p:nvPr/>
              </p:nvGrpSpPr>
              <p:grpSpPr bwMode="auto">
                <a:xfrm>
                  <a:off x="2208" y="2112"/>
                  <a:ext cx="1152" cy="432"/>
                  <a:chOff x="1056" y="1872"/>
                  <a:chExt cx="1152" cy="672"/>
                </a:xfrm>
              </p:grpSpPr>
              <p:sp>
                <p:nvSpPr>
                  <p:cNvPr id="38971" name="Freeform 59"/>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72" name="Freeform 60"/>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55" name="Group 61"/>
              <p:cNvGrpSpPr>
                <a:grpSpLocks/>
              </p:cNvGrpSpPr>
              <p:nvPr/>
            </p:nvGrpSpPr>
            <p:grpSpPr bwMode="auto">
              <a:xfrm>
                <a:off x="3360" y="2112"/>
                <a:ext cx="2304" cy="432"/>
                <a:chOff x="1056" y="2112"/>
                <a:chExt cx="2304" cy="432"/>
              </a:xfrm>
            </p:grpSpPr>
            <p:grpSp>
              <p:nvGrpSpPr>
                <p:cNvPr id="35856" name="Group 62"/>
                <p:cNvGrpSpPr>
                  <a:grpSpLocks/>
                </p:cNvGrpSpPr>
                <p:nvPr/>
              </p:nvGrpSpPr>
              <p:grpSpPr bwMode="auto">
                <a:xfrm>
                  <a:off x="1056" y="2112"/>
                  <a:ext cx="1152" cy="432"/>
                  <a:chOff x="1056" y="1872"/>
                  <a:chExt cx="1152" cy="672"/>
                </a:xfrm>
              </p:grpSpPr>
              <p:sp>
                <p:nvSpPr>
                  <p:cNvPr id="38975" name="Freeform 63"/>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76" name="Freeform 64"/>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57" name="Group 65"/>
                <p:cNvGrpSpPr>
                  <a:grpSpLocks/>
                </p:cNvGrpSpPr>
                <p:nvPr/>
              </p:nvGrpSpPr>
              <p:grpSpPr bwMode="auto">
                <a:xfrm>
                  <a:off x="2208" y="2112"/>
                  <a:ext cx="1152" cy="432"/>
                  <a:chOff x="1056" y="1872"/>
                  <a:chExt cx="1152" cy="672"/>
                </a:xfrm>
              </p:grpSpPr>
              <p:sp>
                <p:nvSpPr>
                  <p:cNvPr id="38978" name="Freeform 66"/>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79" name="Freeform 67"/>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sp>
        <p:nvSpPr>
          <p:cNvPr id="38980" name="Text Box 68"/>
          <p:cNvSpPr txBox="1">
            <a:spLocks noChangeArrowheads="1"/>
          </p:cNvSpPr>
          <p:nvPr/>
        </p:nvSpPr>
        <p:spPr bwMode="auto">
          <a:xfrm>
            <a:off x="1339789" y="1986241"/>
            <a:ext cx="77482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defTabSz="914400" fontAlgn="base">
              <a:spcBef>
                <a:spcPct val="50000"/>
              </a:spcBef>
              <a:spcAft>
                <a:spcPct val="0"/>
              </a:spcAft>
              <a:defRPr/>
            </a:pPr>
            <a:r>
              <a:rPr lang="en-US" b="1">
                <a:solidFill>
                  <a:srgbClr val="FF3300"/>
                </a:solidFill>
                <a:latin typeface="Calibri"/>
                <a:ea typeface="ＭＳ Ｐゴシック" charset="0"/>
                <a:cs typeface="Calibri"/>
              </a:rPr>
              <a:t>Pass 1</a:t>
            </a:r>
          </a:p>
        </p:txBody>
      </p:sp>
      <p:sp>
        <p:nvSpPr>
          <p:cNvPr id="38981" name="Rectangle 69"/>
          <p:cNvSpPr>
            <a:spLocks noChangeArrowheads="1"/>
          </p:cNvSpPr>
          <p:nvPr/>
        </p:nvSpPr>
        <p:spPr bwMode="auto">
          <a:xfrm>
            <a:off x="5454589" y="1992591"/>
            <a:ext cx="77482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defTabSz="914400" fontAlgn="base">
              <a:spcBef>
                <a:spcPct val="0"/>
              </a:spcBef>
              <a:spcAft>
                <a:spcPct val="0"/>
              </a:spcAft>
              <a:defRPr/>
            </a:pPr>
            <a:r>
              <a:rPr lang="en-US" b="1">
                <a:solidFill>
                  <a:srgbClr val="FF3300"/>
                </a:solidFill>
                <a:latin typeface="Calibri"/>
                <a:ea typeface="ＭＳ Ｐゴシック" charset="0"/>
                <a:cs typeface="Calibri"/>
              </a:rPr>
              <a:t>Pass 2</a:t>
            </a:r>
          </a:p>
        </p:txBody>
      </p:sp>
      <p:sp>
        <p:nvSpPr>
          <p:cNvPr id="38982" name="Rectangle 70"/>
          <p:cNvSpPr>
            <a:spLocks noGrp="1" noChangeArrowheads="1"/>
          </p:cNvSpPr>
          <p:nvPr>
            <p:ph type="title"/>
          </p:nvPr>
        </p:nvSpPr>
        <p:spPr>
          <a:xfrm>
            <a:off x="685800" y="381000"/>
            <a:ext cx="7772400" cy="1143000"/>
          </a:xfrm>
        </p:spPr>
        <p:txBody>
          <a:bodyPr anchor="t"/>
          <a:lstStyle/>
          <a:p>
            <a:pPr eaLnBrk="1" hangingPunct="1">
              <a:defRPr/>
            </a:pPr>
            <a:r>
              <a:rPr lang="en-US" sz="4400" dirty="0" err="1">
                <a:latin typeface="Calibri"/>
                <a:cs typeface="Calibri"/>
              </a:rPr>
              <a:t>InSAR</a:t>
            </a:r>
            <a:r>
              <a:rPr lang="en-US" sz="4400" dirty="0">
                <a:latin typeface="Calibri"/>
                <a:cs typeface="Calibri"/>
              </a:rPr>
              <a:t>: How it works</a:t>
            </a:r>
          </a:p>
        </p:txBody>
      </p:sp>
    </p:spTree>
    <p:extLst>
      <p:ext uri="{BB962C8B-B14F-4D97-AF65-F5344CB8AC3E}">
        <p14:creationId xmlns:p14="http://schemas.microsoft.com/office/powerpoint/2010/main" val="250407600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rot="3489512">
            <a:off x="6777038" y="6253162"/>
            <a:ext cx="762000" cy="142875"/>
            <a:chOff x="1056" y="2112"/>
            <a:chExt cx="2304" cy="432"/>
          </a:xfrm>
        </p:grpSpPr>
        <p:grpSp>
          <p:nvGrpSpPr>
            <p:cNvPr id="37969" name="Group 3"/>
            <p:cNvGrpSpPr>
              <a:grpSpLocks/>
            </p:cNvGrpSpPr>
            <p:nvPr/>
          </p:nvGrpSpPr>
          <p:grpSpPr bwMode="auto">
            <a:xfrm>
              <a:off x="1056" y="2112"/>
              <a:ext cx="1152" cy="432"/>
              <a:chOff x="1056" y="1872"/>
              <a:chExt cx="1152" cy="672"/>
            </a:xfrm>
          </p:grpSpPr>
          <p:sp>
            <p:nvSpPr>
              <p:cNvPr id="40964" name="Freeform 4"/>
              <p:cNvSpPr>
                <a:spLocks/>
              </p:cNvSpPr>
              <p:nvPr/>
            </p:nvSpPr>
            <p:spPr bwMode="auto">
              <a:xfrm>
                <a:off x="1036"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33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65" name="Freeform 5"/>
              <p:cNvSpPr>
                <a:spLocks/>
              </p:cNvSpPr>
              <p:nvPr/>
            </p:nvSpPr>
            <p:spPr bwMode="auto">
              <a:xfrm flipV="1">
                <a:off x="1606" y="226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33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70" name="Group 6"/>
            <p:cNvGrpSpPr>
              <a:grpSpLocks/>
            </p:cNvGrpSpPr>
            <p:nvPr/>
          </p:nvGrpSpPr>
          <p:grpSpPr bwMode="auto">
            <a:xfrm>
              <a:off x="2208" y="2112"/>
              <a:ext cx="1152" cy="432"/>
              <a:chOff x="1056" y="1872"/>
              <a:chExt cx="1152" cy="672"/>
            </a:xfrm>
          </p:grpSpPr>
          <p:sp>
            <p:nvSpPr>
              <p:cNvPr id="40967" name="Freeform 7"/>
              <p:cNvSpPr>
                <a:spLocks/>
              </p:cNvSpPr>
              <p:nvPr/>
            </p:nvSpPr>
            <p:spPr bwMode="auto">
              <a:xfrm>
                <a:off x="1021" y="190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33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68" name="Freeform 8"/>
              <p:cNvSpPr>
                <a:spLocks/>
              </p:cNvSpPr>
              <p:nvPr/>
            </p:nvSpPr>
            <p:spPr bwMode="auto">
              <a:xfrm flipV="1">
                <a:off x="1598" y="224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33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891" name="Group 9"/>
          <p:cNvGrpSpPr>
            <a:grpSpLocks/>
          </p:cNvGrpSpPr>
          <p:nvPr/>
        </p:nvGrpSpPr>
        <p:grpSpPr bwMode="auto">
          <a:xfrm rot="3489512">
            <a:off x="681038" y="4652962"/>
            <a:ext cx="3048000" cy="142875"/>
            <a:chOff x="1104" y="2976"/>
            <a:chExt cx="3744" cy="176"/>
          </a:xfrm>
        </p:grpSpPr>
        <p:grpSp>
          <p:nvGrpSpPr>
            <p:cNvPr id="37939" name="Group 10"/>
            <p:cNvGrpSpPr>
              <a:grpSpLocks/>
            </p:cNvGrpSpPr>
            <p:nvPr/>
          </p:nvGrpSpPr>
          <p:grpSpPr bwMode="auto">
            <a:xfrm>
              <a:off x="1104" y="2976"/>
              <a:ext cx="1872" cy="176"/>
              <a:chOff x="1056" y="2112"/>
              <a:chExt cx="4608" cy="432"/>
            </a:xfrm>
          </p:grpSpPr>
          <p:grpSp>
            <p:nvGrpSpPr>
              <p:cNvPr id="37955" name="Group 11"/>
              <p:cNvGrpSpPr>
                <a:grpSpLocks/>
              </p:cNvGrpSpPr>
              <p:nvPr/>
            </p:nvGrpSpPr>
            <p:grpSpPr bwMode="auto">
              <a:xfrm>
                <a:off x="1056" y="2112"/>
                <a:ext cx="2304" cy="432"/>
                <a:chOff x="1056" y="2112"/>
                <a:chExt cx="2304" cy="432"/>
              </a:xfrm>
            </p:grpSpPr>
            <p:grpSp>
              <p:nvGrpSpPr>
                <p:cNvPr id="37963" name="Group 12"/>
                <p:cNvGrpSpPr>
                  <a:grpSpLocks/>
                </p:cNvGrpSpPr>
                <p:nvPr/>
              </p:nvGrpSpPr>
              <p:grpSpPr bwMode="auto">
                <a:xfrm>
                  <a:off x="1056" y="2112"/>
                  <a:ext cx="1152" cy="432"/>
                  <a:chOff x="1056" y="1872"/>
                  <a:chExt cx="1152" cy="672"/>
                </a:xfrm>
              </p:grpSpPr>
              <p:sp>
                <p:nvSpPr>
                  <p:cNvPr id="40973" name="Freeform 13"/>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74" name="Freeform 14"/>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64" name="Group 15"/>
                <p:cNvGrpSpPr>
                  <a:grpSpLocks/>
                </p:cNvGrpSpPr>
                <p:nvPr/>
              </p:nvGrpSpPr>
              <p:grpSpPr bwMode="auto">
                <a:xfrm>
                  <a:off x="2208" y="2112"/>
                  <a:ext cx="1152" cy="432"/>
                  <a:chOff x="1056" y="1872"/>
                  <a:chExt cx="1152" cy="672"/>
                </a:xfrm>
              </p:grpSpPr>
              <p:sp>
                <p:nvSpPr>
                  <p:cNvPr id="40976" name="Freeform 16"/>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77" name="Freeform 17"/>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56" name="Group 18"/>
              <p:cNvGrpSpPr>
                <a:grpSpLocks/>
              </p:cNvGrpSpPr>
              <p:nvPr/>
            </p:nvGrpSpPr>
            <p:grpSpPr bwMode="auto">
              <a:xfrm>
                <a:off x="3360" y="2112"/>
                <a:ext cx="2304" cy="432"/>
                <a:chOff x="1056" y="2112"/>
                <a:chExt cx="2304" cy="432"/>
              </a:xfrm>
            </p:grpSpPr>
            <p:grpSp>
              <p:nvGrpSpPr>
                <p:cNvPr id="37957" name="Group 19"/>
                <p:cNvGrpSpPr>
                  <a:grpSpLocks/>
                </p:cNvGrpSpPr>
                <p:nvPr/>
              </p:nvGrpSpPr>
              <p:grpSpPr bwMode="auto">
                <a:xfrm>
                  <a:off x="1056" y="2112"/>
                  <a:ext cx="1152" cy="432"/>
                  <a:chOff x="1056" y="1872"/>
                  <a:chExt cx="1152" cy="672"/>
                </a:xfrm>
              </p:grpSpPr>
              <p:sp>
                <p:nvSpPr>
                  <p:cNvPr id="40980" name="Freeform 20"/>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81" name="Freeform 21"/>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58" name="Group 22"/>
                <p:cNvGrpSpPr>
                  <a:grpSpLocks/>
                </p:cNvGrpSpPr>
                <p:nvPr/>
              </p:nvGrpSpPr>
              <p:grpSpPr bwMode="auto">
                <a:xfrm>
                  <a:off x="2208" y="2112"/>
                  <a:ext cx="1152" cy="432"/>
                  <a:chOff x="1056" y="1872"/>
                  <a:chExt cx="1152" cy="672"/>
                </a:xfrm>
              </p:grpSpPr>
              <p:sp>
                <p:nvSpPr>
                  <p:cNvPr id="40983" name="Freeform 23"/>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84" name="Freeform 24"/>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7940" name="Group 25"/>
            <p:cNvGrpSpPr>
              <a:grpSpLocks/>
            </p:cNvGrpSpPr>
            <p:nvPr/>
          </p:nvGrpSpPr>
          <p:grpSpPr bwMode="auto">
            <a:xfrm>
              <a:off x="2976" y="2976"/>
              <a:ext cx="1872" cy="176"/>
              <a:chOff x="1056" y="2112"/>
              <a:chExt cx="4608" cy="432"/>
            </a:xfrm>
          </p:grpSpPr>
          <p:grpSp>
            <p:nvGrpSpPr>
              <p:cNvPr id="37941" name="Group 26"/>
              <p:cNvGrpSpPr>
                <a:grpSpLocks/>
              </p:cNvGrpSpPr>
              <p:nvPr/>
            </p:nvGrpSpPr>
            <p:grpSpPr bwMode="auto">
              <a:xfrm>
                <a:off x="1056" y="2112"/>
                <a:ext cx="2304" cy="432"/>
                <a:chOff x="1056" y="2112"/>
                <a:chExt cx="2304" cy="432"/>
              </a:xfrm>
            </p:grpSpPr>
            <p:grpSp>
              <p:nvGrpSpPr>
                <p:cNvPr id="37949" name="Group 27"/>
                <p:cNvGrpSpPr>
                  <a:grpSpLocks/>
                </p:cNvGrpSpPr>
                <p:nvPr/>
              </p:nvGrpSpPr>
              <p:grpSpPr bwMode="auto">
                <a:xfrm>
                  <a:off x="1056" y="2112"/>
                  <a:ext cx="1152" cy="432"/>
                  <a:chOff x="1056" y="1872"/>
                  <a:chExt cx="1152" cy="672"/>
                </a:xfrm>
              </p:grpSpPr>
              <p:sp>
                <p:nvSpPr>
                  <p:cNvPr id="40988" name="Freeform 28"/>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89" name="Freeform 29"/>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50" name="Group 30"/>
                <p:cNvGrpSpPr>
                  <a:grpSpLocks/>
                </p:cNvGrpSpPr>
                <p:nvPr/>
              </p:nvGrpSpPr>
              <p:grpSpPr bwMode="auto">
                <a:xfrm>
                  <a:off x="2208" y="2112"/>
                  <a:ext cx="1152" cy="432"/>
                  <a:chOff x="1056" y="1872"/>
                  <a:chExt cx="1152" cy="672"/>
                </a:xfrm>
              </p:grpSpPr>
              <p:sp>
                <p:nvSpPr>
                  <p:cNvPr id="40991" name="Freeform 31"/>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92" name="Freeform 32"/>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42" name="Group 33"/>
              <p:cNvGrpSpPr>
                <a:grpSpLocks/>
              </p:cNvGrpSpPr>
              <p:nvPr/>
            </p:nvGrpSpPr>
            <p:grpSpPr bwMode="auto">
              <a:xfrm>
                <a:off x="3360" y="2112"/>
                <a:ext cx="2304" cy="432"/>
                <a:chOff x="1056" y="2112"/>
                <a:chExt cx="2304" cy="432"/>
              </a:xfrm>
            </p:grpSpPr>
            <p:grpSp>
              <p:nvGrpSpPr>
                <p:cNvPr id="37943" name="Group 34"/>
                <p:cNvGrpSpPr>
                  <a:grpSpLocks/>
                </p:cNvGrpSpPr>
                <p:nvPr/>
              </p:nvGrpSpPr>
              <p:grpSpPr bwMode="auto">
                <a:xfrm>
                  <a:off x="1056" y="2112"/>
                  <a:ext cx="1152" cy="432"/>
                  <a:chOff x="1056" y="1872"/>
                  <a:chExt cx="1152" cy="672"/>
                </a:xfrm>
              </p:grpSpPr>
              <p:sp>
                <p:nvSpPr>
                  <p:cNvPr id="40995" name="Freeform 35"/>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96" name="Freeform 36"/>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44" name="Group 37"/>
                <p:cNvGrpSpPr>
                  <a:grpSpLocks/>
                </p:cNvGrpSpPr>
                <p:nvPr/>
              </p:nvGrpSpPr>
              <p:grpSpPr bwMode="auto">
                <a:xfrm>
                  <a:off x="2208" y="2112"/>
                  <a:ext cx="1152" cy="432"/>
                  <a:chOff x="1056" y="1872"/>
                  <a:chExt cx="1152" cy="672"/>
                </a:xfrm>
              </p:grpSpPr>
              <p:sp>
                <p:nvSpPr>
                  <p:cNvPr id="40998" name="Freeform 38"/>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99" name="Freeform 39"/>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pic>
        <p:nvPicPr>
          <p:cNvPr id="41000" name="Picture 4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141538"/>
            <a:ext cx="2120900" cy="2201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1001" name="Freeform 41"/>
          <p:cNvSpPr>
            <a:spLocks/>
          </p:cNvSpPr>
          <p:nvPr/>
        </p:nvSpPr>
        <p:spPr bwMode="auto">
          <a:xfrm>
            <a:off x="1371600" y="5791200"/>
            <a:ext cx="3276600" cy="762000"/>
          </a:xfrm>
          <a:custGeom>
            <a:avLst/>
            <a:gdLst>
              <a:gd name="T0" fmla="*/ 0 w 2736"/>
              <a:gd name="T1" fmla="*/ 672 h 672"/>
              <a:gd name="T2" fmla="*/ 0 w 2736"/>
              <a:gd name="T3" fmla="*/ 96 h 672"/>
              <a:gd name="T4" fmla="*/ 144 w 2736"/>
              <a:gd name="T5" fmla="*/ 96 h 672"/>
              <a:gd name="T6" fmla="*/ 288 w 2736"/>
              <a:gd name="T7" fmla="*/ 144 h 672"/>
              <a:gd name="T8" fmla="*/ 432 w 2736"/>
              <a:gd name="T9" fmla="*/ 240 h 672"/>
              <a:gd name="T10" fmla="*/ 672 w 2736"/>
              <a:gd name="T11" fmla="*/ 192 h 672"/>
              <a:gd name="T12" fmla="*/ 720 w 2736"/>
              <a:gd name="T13" fmla="*/ 144 h 672"/>
              <a:gd name="T14" fmla="*/ 816 w 2736"/>
              <a:gd name="T15" fmla="*/ 96 h 672"/>
              <a:gd name="T16" fmla="*/ 864 w 2736"/>
              <a:gd name="T17" fmla="*/ 0 h 672"/>
              <a:gd name="T18" fmla="*/ 1008 w 2736"/>
              <a:gd name="T19" fmla="*/ 0 h 672"/>
              <a:gd name="T20" fmla="*/ 1056 w 2736"/>
              <a:gd name="T21" fmla="*/ 48 h 672"/>
              <a:gd name="T22" fmla="*/ 1104 w 2736"/>
              <a:gd name="T23" fmla="*/ 96 h 672"/>
              <a:gd name="T24" fmla="*/ 1152 w 2736"/>
              <a:gd name="T25" fmla="*/ 144 h 672"/>
              <a:gd name="T26" fmla="*/ 1200 w 2736"/>
              <a:gd name="T27" fmla="*/ 144 h 672"/>
              <a:gd name="T28" fmla="*/ 1344 w 2736"/>
              <a:gd name="T29" fmla="*/ 192 h 672"/>
              <a:gd name="T30" fmla="*/ 1440 w 2736"/>
              <a:gd name="T31" fmla="*/ 192 h 672"/>
              <a:gd name="T32" fmla="*/ 1488 w 2736"/>
              <a:gd name="T33" fmla="*/ 192 h 672"/>
              <a:gd name="T34" fmla="*/ 1536 w 2736"/>
              <a:gd name="T35" fmla="*/ 144 h 672"/>
              <a:gd name="T36" fmla="*/ 1632 w 2736"/>
              <a:gd name="T37" fmla="*/ 96 h 672"/>
              <a:gd name="T38" fmla="*/ 1680 w 2736"/>
              <a:gd name="T39" fmla="*/ 48 h 672"/>
              <a:gd name="T40" fmla="*/ 1680 w 2736"/>
              <a:gd name="T41" fmla="*/ 0 h 672"/>
              <a:gd name="T42" fmla="*/ 1728 w 2736"/>
              <a:gd name="T43" fmla="*/ 0 h 672"/>
              <a:gd name="T44" fmla="*/ 1776 w 2736"/>
              <a:gd name="T45" fmla="*/ 0 h 672"/>
              <a:gd name="T46" fmla="*/ 1824 w 2736"/>
              <a:gd name="T47" fmla="*/ 0 h 672"/>
              <a:gd name="T48" fmla="*/ 1872 w 2736"/>
              <a:gd name="T49" fmla="*/ 0 h 672"/>
              <a:gd name="T50" fmla="*/ 2016 w 2736"/>
              <a:gd name="T51" fmla="*/ 48 h 672"/>
              <a:gd name="T52" fmla="*/ 2256 w 2736"/>
              <a:gd name="T53" fmla="*/ 192 h 672"/>
              <a:gd name="T54" fmla="*/ 2544 w 2736"/>
              <a:gd name="T55" fmla="*/ 96 h 672"/>
              <a:gd name="T56" fmla="*/ 2736 w 2736"/>
              <a:gd name="T57" fmla="*/ 144 h 672"/>
              <a:gd name="T58" fmla="*/ 2736 w 2736"/>
              <a:gd name="T59" fmla="*/ 672 h 672"/>
              <a:gd name="T60" fmla="*/ 720 w 2736"/>
              <a:gd name="T61"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6" h="672">
                <a:moveTo>
                  <a:pt x="0" y="672"/>
                </a:moveTo>
                <a:lnTo>
                  <a:pt x="0" y="96"/>
                </a:lnTo>
                <a:lnTo>
                  <a:pt x="144" y="96"/>
                </a:lnTo>
                <a:lnTo>
                  <a:pt x="288" y="144"/>
                </a:lnTo>
                <a:lnTo>
                  <a:pt x="432" y="240"/>
                </a:lnTo>
                <a:lnTo>
                  <a:pt x="672" y="192"/>
                </a:lnTo>
                <a:lnTo>
                  <a:pt x="720" y="144"/>
                </a:lnTo>
                <a:lnTo>
                  <a:pt x="816" y="96"/>
                </a:lnTo>
                <a:lnTo>
                  <a:pt x="864" y="0"/>
                </a:lnTo>
                <a:lnTo>
                  <a:pt x="1008" y="0"/>
                </a:lnTo>
                <a:lnTo>
                  <a:pt x="1056" y="48"/>
                </a:lnTo>
                <a:lnTo>
                  <a:pt x="1104" y="96"/>
                </a:lnTo>
                <a:lnTo>
                  <a:pt x="1152" y="144"/>
                </a:lnTo>
                <a:lnTo>
                  <a:pt x="1200" y="144"/>
                </a:lnTo>
                <a:lnTo>
                  <a:pt x="1344" y="192"/>
                </a:lnTo>
                <a:lnTo>
                  <a:pt x="1440" y="192"/>
                </a:lnTo>
                <a:lnTo>
                  <a:pt x="1488" y="192"/>
                </a:lnTo>
                <a:lnTo>
                  <a:pt x="1536" y="144"/>
                </a:lnTo>
                <a:lnTo>
                  <a:pt x="1632" y="96"/>
                </a:lnTo>
                <a:lnTo>
                  <a:pt x="1680" y="48"/>
                </a:lnTo>
                <a:lnTo>
                  <a:pt x="1680" y="0"/>
                </a:lnTo>
                <a:lnTo>
                  <a:pt x="1728" y="0"/>
                </a:lnTo>
                <a:lnTo>
                  <a:pt x="1776" y="0"/>
                </a:lnTo>
                <a:lnTo>
                  <a:pt x="1824" y="0"/>
                </a:lnTo>
                <a:lnTo>
                  <a:pt x="1872" y="0"/>
                </a:lnTo>
                <a:lnTo>
                  <a:pt x="2016" y="48"/>
                </a:lnTo>
                <a:lnTo>
                  <a:pt x="2256" y="192"/>
                </a:lnTo>
                <a:lnTo>
                  <a:pt x="2544" y="96"/>
                </a:lnTo>
                <a:lnTo>
                  <a:pt x="2736" y="144"/>
                </a:lnTo>
                <a:lnTo>
                  <a:pt x="2736" y="672"/>
                </a:lnTo>
                <a:lnTo>
                  <a:pt x="720" y="672"/>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a14="http://schemas.microsoft.com/office/drawing/2010/main" xmlns="" w="38100" cap="flat" cmpd="sng">
                <a:solidFill>
                  <a:srgbClr val="009900"/>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pic>
        <p:nvPicPr>
          <p:cNvPr id="41002" name="Picture 4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400" y="2133600"/>
            <a:ext cx="2120900" cy="2201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1003" name="Freeform 43"/>
          <p:cNvSpPr>
            <a:spLocks/>
          </p:cNvSpPr>
          <p:nvPr/>
        </p:nvSpPr>
        <p:spPr bwMode="auto">
          <a:xfrm>
            <a:off x="5334000" y="5892800"/>
            <a:ext cx="742950" cy="652463"/>
          </a:xfrm>
          <a:custGeom>
            <a:avLst/>
            <a:gdLst>
              <a:gd name="T0" fmla="*/ 0 w 468"/>
              <a:gd name="T1" fmla="*/ 411 h 411"/>
              <a:gd name="T2" fmla="*/ 0 w 468"/>
              <a:gd name="T3" fmla="*/ 0 h 411"/>
              <a:gd name="T4" fmla="*/ 109 w 468"/>
              <a:gd name="T5" fmla="*/ 0 h 411"/>
              <a:gd name="T6" fmla="*/ 217 w 468"/>
              <a:gd name="T7" fmla="*/ 34 h 411"/>
              <a:gd name="T8" fmla="*/ 326 w 468"/>
              <a:gd name="T9" fmla="*/ 102 h 411"/>
              <a:gd name="T10" fmla="*/ 468 w 468"/>
              <a:gd name="T11" fmla="*/ 409 h 411"/>
            </a:gdLst>
            <a:ahLst/>
            <a:cxnLst>
              <a:cxn ang="0">
                <a:pos x="T0" y="T1"/>
              </a:cxn>
              <a:cxn ang="0">
                <a:pos x="T2" y="T3"/>
              </a:cxn>
              <a:cxn ang="0">
                <a:pos x="T4" y="T5"/>
              </a:cxn>
              <a:cxn ang="0">
                <a:pos x="T6" y="T7"/>
              </a:cxn>
              <a:cxn ang="0">
                <a:pos x="T8" y="T9"/>
              </a:cxn>
              <a:cxn ang="0">
                <a:pos x="T10" y="T11"/>
              </a:cxn>
            </a:cxnLst>
            <a:rect l="0" t="0" r="r" b="b"/>
            <a:pathLst>
              <a:path w="468" h="411">
                <a:moveTo>
                  <a:pt x="0" y="411"/>
                </a:moveTo>
                <a:lnTo>
                  <a:pt x="0" y="0"/>
                </a:lnTo>
                <a:lnTo>
                  <a:pt x="109" y="0"/>
                </a:lnTo>
                <a:lnTo>
                  <a:pt x="217" y="34"/>
                </a:lnTo>
                <a:lnTo>
                  <a:pt x="326" y="102"/>
                </a:lnTo>
                <a:lnTo>
                  <a:pt x="468" y="409"/>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a14="http://schemas.microsoft.com/office/drawing/2010/main" xmlns="" w="38100" cap="flat" cmpd="sng">
                <a:solidFill>
                  <a:srgbClr val="009900"/>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04" name="Freeform 44"/>
          <p:cNvSpPr>
            <a:spLocks/>
          </p:cNvSpPr>
          <p:nvPr/>
        </p:nvSpPr>
        <p:spPr bwMode="auto">
          <a:xfrm>
            <a:off x="5969000" y="6010275"/>
            <a:ext cx="2759075" cy="762000"/>
          </a:xfrm>
          <a:custGeom>
            <a:avLst/>
            <a:gdLst>
              <a:gd name="T0" fmla="*/ 0 w 1738"/>
              <a:gd name="T1" fmla="*/ 171 h 480"/>
              <a:gd name="T2" fmla="*/ 181 w 1738"/>
              <a:gd name="T3" fmla="*/ 137 h 480"/>
              <a:gd name="T4" fmla="*/ 217 w 1738"/>
              <a:gd name="T5" fmla="*/ 103 h 480"/>
              <a:gd name="T6" fmla="*/ 290 w 1738"/>
              <a:gd name="T7" fmla="*/ 69 h 480"/>
              <a:gd name="T8" fmla="*/ 326 w 1738"/>
              <a:gd name="T9" fmla="*/ 0 h 480"/>
              <a:gd name="T10" fmla="*/ 434 w 1738"/>
              <a:gd name="T11" fmla="*/ 0 h 480"/>
              <a:gd name="T12" fmla="*/ 471 w 1738"/>
              <a:gd name="T13" fmla="*/ 34 h 480"/>
              <a:gd name="T14" fmla="*/ 507 w 1738"/>
              <a:gd name="T15" fmla="*/ 69 h 480"/>
              <a:gd name="T16" fmla="*/ 543 w 1738"/>
              <a:gd name="T17" fmla="*/ 103 h 480"/>
              <a:gd name="T18" fmla="*/ 579 w 1738"/>
              <a:gd name="T19" fmla="*/ 103 h 480"/>
              <a:gd name="T20" fmla="*/ 688 w 1738"/>
              <a:gd name="T21" fmla="*/ 137 h 480"/>
              <a:gd name="T22" fmla="*/ 760 w 1738"/>
              <a:gd name="T23" fmla="*/ 137 h 480"/>
              <a:gd name="T24" fmla="*/ 797 w 1738"/>
              <a:gd name="T25" fmla="*/ 137 h 480"/>
              <a:gd name="T26" fmla="*/ 833 w 1738"/>
              <a:gd name="T27" fmla="*/ 103 h 480"/>
              <a:gd name="T28" fmla="*/ 905 w 1738"/>
              <a:gd name="T29" fmla="*/ 69 h 480"/>
              <a:gd name="T30" fmla="*/ 941 w 1738"/>
              <a:gd name="T31" fmla="*/ 34 h 480"/>
              <a:gd name="T32" fmla="*/ 941 w 1738"/>
              <a:gd name="T33" fmla="*/ 0 h 480"/>
              <a:gd name="T34" fmla="*/ 978 w 1738"/>
              <a:gd name="T35" fmla="*/ 0 h 480"/>
              <a:gd name="T36" fmla="*/ 1014 w 1738"/>
              <a:gd name="T37" fmla="*/ 0 h 480"/>
              <a:gd name="T38" fmla="*/ 1050 w 1738"/>
              <a:gd name="T39" fmla="*/ 0 h 480"/>
              <a:gd name="T40" fmla="*/ 1086 w 1738"/>
              <a:gd name="T41" fmla="*/ 0 h 480"/>
              <a:gd name="T42" fmla="*/ 1195 w 1738"/>
              <a:gd name="T43" fmla="*/ 34 h 480"/>
              <a:gd name="T44" fmla="*/ 1376 w 1738"/>
              <a:gd name="T45" fmla="*/ 137 h 480"/>
              <a:gd name="T46" fmla="*/ 1593 w 1738"/>
              <a:gd name="T47" fmla="*/ 69 h 480"/>
              <a:gd name="T48" fmla="*/ 1738 w 1738"/>
              <a:gd name="T49" fmla="*/ 103 h 480"/>
              <a:gd name="T50" fmla="*/ 1738 w 1738"/>
              <a:gd name="T51" fmla="*/ 480 h 480"/>
              <a:gd name="T52" fmla="*/ 152 w 1738"/>
              <a:gd name="T53" fmla="*/ 47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8" h="480">
                <a:moveTo>
                  <a:pt x="0" y="171"/>
                </a:moveTo>
                <a:lnTo>
                  <a:pt x="181" y="137"/>
                </a:lnTo>
                <a:lnTo>
                  <a:pt x="217" y="103"/>
                </a:lnTo>
                <a:lnTo>
                  <a:pt x="290" y="69"/>
                </a:lnTo>
                <a:lnTo>
                  <a:pt x="326" y="0"/>
                </a:lnTo>
                <a:lnTo>
                  <a:pt x="434" y="0"/>
                </a:lnTo>
                <a:lnTo>
                  <a:pt x="471" y="34"/>
                </a:lnTo>
                <a:lnTo>
                  <a:pt x="507" y="69"/>
                </a:lnTo>
                <a:lnTo>
                  <a:pt x="543" y="103"/>
                </a:lnTo>
                <a:lnTo>
                  <a:pt x="579" y="103"/>
                </a:lnTo>
                <a:lnTo>
                  <a:pt x="688" y="137"/>
                </a:lnTo>
                <a:lnTo>
                  <a:pt x="760" y="137"/>
                </a:lnTo>
                <a:lnTo>
                  <a:pt x="797" y="137"/>
                </a:lnTo>
                <a:lnTo>
                  <a:pt x="833" y="103"/>
                </a:lnTo>
                <a:lnTo>
                  <a:pt x="905" y="69"/>
                </a:lnTo>
                <a:lnTo>
                  <a:pt x="941" y="34"/>
                </a:lnTo>
                <a:lnTo>
                  <a:pt x="941" y="0"/>
                </a:lnTo>
                <a:lnTo>
                  <a:pt x="978" y="0"/>
                </a:lnTo>
                <a:lnTo>
                  <a:pt x="1014" y="0"/>
                </a:lnTo>
                <a:lnTo>
                  <a:pt x="1050" y="0"/>
                </a:lnTo>
                <a:lnTo>
                  <a:pt x="1086" y="0"/>
                </a:lnTo>
                <a:lnTo>
                  <a:pt x="1195" y="34"/>
                </a:lnTo>
                <a:lnTo>
                  <a:pt x="1376" y="137"/>
                </a:lnTo>
                <a:lnTo>
                  <a:pt x="1593" y="69"/>
                </a:lnTo>
                <a:lnTo>
                  <a:pt x="1738" y="103"/>
                </a:lnTo>
                <a:lnTo>
                  <a:pt x="1738" y="480"/>
                </a:lnTo>
                <a:lnTo>
                  <a:pt x="152" y="473"/>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a14="http://schemas.microsoft.com/office/drawing/2010/main" xmlns="" w="38100" cap="flat" cmpd="sng">
                <a:solidFill>
                  <a:srgbClr val="009900"/>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37897" name="Group 45"/>
          <p:cNvGrpSpPr>
            <a:grpSpLocks/>
          </p:cNvGrpSpPr>
          <p:nvPr/>
        </p:nvGrpSpPr>
        <p:grpSpPr bwMode="auto">
          <a:xfrm rot="3489512">
            <a:off x="4643438" y="4645025"/>
            <a:ext cx="3048000" cy="142875"/>
            <a:chOff x="1104" y="2976"/>
            <a:chExt cx="3744" cy="176"/>
          </a:xfrm>
        </p:grpSpPr>
        <p:grpSp>
          <p:nvGrpSpPr>
            <p:cNvPr id="37909" name="Group 46"/>
            <p:cNvGrpSpPr>
              <a:grpSpLocks/>
            </p:cNvGrpSpPr>
            <p:nvPr/>
          </p:nvGrpSpPr>
          <p:grpSpPr bwMode="auto">
            <a:xfrm>
              <a:off x="1104" y="2976"/>
              <a:ext cx="1872" cy="176"/>
              <a:chOff x="1056" y="2112"/>
              <a:chExt cx="4608" cy="432"/>
            </a:xfrm>
          </p:grpSpPr>
          <p:grpSp>
            <p:nvGrpSpPr>
              <p:cNvPr id="37925" name="Group 47"/>
              <p:cNvGrpSpPr>
                <a:grpSpLocks/>
              </p:cNvGrpSpPr>
              <p:nvPr/>
            </p:nvGrpSpPr>
            <p:grpSpPr bwMode="auto">
              <a:xfrm>
                <a:off x="1056" y="2112"/>
                <a:ext cx="2304" cy="432"/>
                <a:chOff x="1056" y="2112"/>
                <a:chExt cx="2304" cy="432"/>
              </a:xfrm>
            </p:grpSpPr>
            <p:grpSp>
              <p:nvGrpSpPr>
                <p:cNvPr id="37933" name="Group 48"/>
                <p:cNvGrpSpPr>
                  <a:grpSpLocks/>
                </p:cNvGrpSpPr>
                <p:nvPr/>
              </p:nvGrpSpPr>
              <p:grpSpPr bwMode="auto">
                <a:xfrm>
                  <a:off x="1056" y="2112"/>
                  <a:ext cx="1152" cy="432"/>
                  <a:chOff x="1056" y="1872"/>
                  <a:chExt cx="1152" cy="672"/>
                </a:xfrm>
              </p:grpSpPr>
              <p:sp>
                <p:nvSpPr>
                  <p:cNvPr id="41009" name="Freeform 49"/>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0" name="Freeform 50"/>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34" name="Group 51"/>
                <p:cNvGrpSpPr>
                  <a:grpSpLocks/>
                </p:cNvGrpSpPr>
                <p:nvPr/>
              </p:nvGrpSpPr>
              <p:grpSpPr bwMode="auto">
                <a:xfrm>
                  <a:off x="2208" y="2112"/>
                  <a:ext cx="1152" cy="432"/>
                  <a:chOff x="1056" y="1872"/>
                  <a:chExt cx="1152" cy="672"/>
                </a:xfrm>
              </p:grpSpPr>
              <p:sp>
                <p:nvSpPr>
                  <p:cNvPr id="41012" name="Freeform 52"/>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3" name="Freeform 53"/>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26" name="Group 54"/>
              <p:cNvGrpSpPr>
                <a:grpSpLocks/>
              </p:cNvGrpSpPr>
              <p:nvPr/>
            </p:nvGrpSpPr>
            <p:grpSpPr bwMode="auto">
              <a:xfrm>
                <a:off x="3360" y="2112"/>
                <a:ext cx="2304" cy="432"/>
                <a:chOff x="1056" y="2112"/>
                <a:chExt cx="2304" cy="432"/>
              </a:xfrm>
            </p:grpSpPr>
            <p:grpSp>
              <p:nvGrpSpPr>
                <p:cNvPr id="37927" name="Group 55"/>
                <p:cNvGrpSpPr>
                  <a:grpSpLocks/>
                </p:cNvGrpSpPr>
                <p:nvPr/>
              </p:nvGrpSpPr>
              <p:grpSpPr bwMode="auto">
                <a:xfrm>
                  <a:off x="1056" y="2112"/>
                  <a:ext cx="1152" cy="432"/>
                  <a:chOff x="1056" y="1872"/>
                  <a:chExt cx="1152" cy="672"/>
                </a:xfrm>
              </p:grpSpPr>
              <p:sp>
                <p:nvSpPr>
                  <p:cNvPr id="41016"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7"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28" name="Group 58"/>
                <p:cNvGrpSpPr>
                  <a:grpSpLocks/>
                </p:cNvGrpSpPr>
                <p:nvPr/>
              </p:nvGrpSpPr>
              <p:grpSpPr bwMode="auto">
                <a:xfrm>
                  <a:off x="2208" y="2112"/>
                  <a:ext cx="1152" cy="432"/>
                  <a:chOff x="1056" y="1872"/>
                  <a:chExt cx="1152" cy="672"/>
                </a:xfrm>
              </p:grpSpPr>
              <p:sp>
                <p:nvSpPr>
                  <p:cNvPr id="41019"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0"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7910" name="Group 61"/>
            <p:cNvGrpSpPr>
              <a:grpSpLocks/>
            </p:cNvGrpSpPr>
            <p:nvPr/>
          </p:nvGrpSpPr>
          <p:grpSpPr bwMode="auto">
            <a:xfrm>
              <a:off x="2976" y="2976"/>
              <a:ext cx="1872" cy="176"/>
              <a:chOff x="1056" y="2112"/>
              <a:chExt cx="4608" cy="432"/>
            </a:xfrm>
          </p:grpSpPr>
          <p:grpSp>
            <p:nvGrpSpPr>
              <p:cNvPr id="37911" name="Group 62"/>
              <p:cNvGrpSpPr>
                <a:grpSpLocks/>
              </p:cNvGrpSpPr>
              <p:nvPr/>
            </p:nvGrpSpPr>
            <p:grpSpPr bwMode="auto">
              <a:xfrm>
                <a:off x="1056" y="2112"/>
                <a:ext cx="2304" cy="432"/>
                <a:chOff x="1056" y="2112"/>
                <a:chExt cx="2304" cy="432"/>
              </a:xfrm>
            </p:grpSpPr>
            <p:grpSp>
              <p:nvGrpSpPr>
                <p:cNvPr id="37919" name="Group 63"/>
                <p:cNvGrpSpPr>
                  <a:grpSpLocks/>
                </p:cNvGrpSpPr>
                <p:nvPr/>
              </p:nvGrpSpPr>
              <p:grpSpPr bwMode="auto">
                <a:xfrm>
                  <a:off x="1056" y="2112"/>
                  <a:ext cx="1152" cy="432"/>
                  <a:chOff x="1056" y="1872"/>
                  <a:chExt cx="1152" cy="672"/>
                </a:xfrm>
              </p:grpSpPr>
              <p:sp>
                <p:nvSpPr>
                  <p:cNvPr id="41024" name="Freeform 64"/>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5" name="Freeform 65"/>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20" name="Group 66"/>
                <p:cNvGrpSpPr>
                  <a:grpSpLocks/>
                </p:cNvGrpSpPr>
                <p:nvPr/>
              </p:nvGrpSpPr>
              <p:grpSpPr bwMode="auto">
                <a:xfrm>
                  <a:off x="2208" y="2112"/>
                  <a:ext cx="1152" cy="432"/>
                  <a:chOff x="1056" y="1872"/>
                  <a:chExt cx="1152" cy="672"/>
                </a:xfrm>
              </p:grpSpPr>
              <p:sp>
                <p:nvSpPr>
                  <p:cNvPr id="41027" name="Freeform 67"/>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8" name="Freeform 68"/>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12" name="Group 69"/>
              <p:cNvGrpSpPr>
                <a:grpSpLocks/>
              </p:cNvGrpSpPr>
              <p:nvPr/>
            </p:nvGrpSpPr>
            <p:grpSpPr bwMode="auto">
              <a:xfrm>
                <a:off x="3360" y="2112"/>
                <a:ext cx="2304" cy="432"/>
                <a:chOff x="1056" y="2112"/>
                <a:chExt cx="2304" cy="432"/>
              </a:xfrm>
            </p:grpSpPr>
            <p:grpSp>
              <p:nvGrpSpPr>
                <p:cNvPr id="37913" name="Group 70"/>
                <p:cNvGrpSpPr>
                  <a:grpSpLocks/>
                </p:cNvGrpSpPr>
                <p:nvPr/>
              </p:nvGrpSpPr>
              <p:grpSpPr bwMode="auto">
                <a:xfrm>
                  <a:off x="1056" y="2112"/>
                  <a:ext cx="1152" cy="432"/>
                  <a:chOff x="1056" y="1872"/>
                  <a:chExt cx="1152" cy="672"/>
                </a:xfrm>
              </p:grpSpPr>
              <p:sp>
                <p:nvSpPr>
                  <p:cNvPr id="41031" name="Freeform 71"/>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2" name="Freeform 72"/>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14" name="Group 73"/>
                <p:cNvGrpSpPr>
                  <a:grpSpLocks/>
                </p:cNvGrpSpPr>
                <p:nvPr/>
              </p:nvGrpSpPr>
              <p:grpSpPr bwMode="auto">
                <a:xfrm>
                  <a:off x="2208" y="2112"/>
                  <a:ext cx="1152" cy="432"/>
                  <a:chOff x="1056" y="1872"/>
                  <a:chExt cx="1152" cy="672"/>
                </a:xfrm>
              </p:grpSpPr>
              <p:sp>
                <p:nvSpPr>
                  <p:cNvPr id="41034" name="Freeform 74"/>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5" name="Freeform 75"/>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grpSp>
        <p:nvGrpSpPr>
          <p:cNvPr id="37898" name="Group 76"/>
          <p:cNvGrpSpPr>
            <a:grpSpLocks/>
          </p:cNvGrpSpPr>
          <p:nvPr/>
        </p:nvGrpSpPr>
        <p:grpSpPr bwMode="auto">
          <a:xfrm>
            <a:off x="5181600" y="4724400"/>
            <a:ext cx="1066800" cy="2133600"/>
            <a:chOff x="3264" y="2976"/>
            <a:chExt cx="624" cy="1248"/>
          </a:xfrm>
        </p:grpSpPr>
        <p:sp>
          <p:nvSpPr>
            <p:cNvPr id="41037" name="Line 77"/>
            <p:cNvSpPr>
              <a:spLocks noChangeShapeType="1"/>
            </p:cNvSpPr>
            <p:nvPr/>
          </p:nvSpPr>
          <p:spPr bwMode="auto">
            <a:xfrm>
              <a:off x="3522" y="3168"/>
              <a:ext cx="174" cy="344"/>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8" name="Line 78"/>
            <p:cNvSpPr>
              <a:spLocks noChangeShapeType="1"/>
            </p:cNvSpPr>
            <p:nvPr/>
          </p:nvSpPr>
          <p:spPr bwMode="auto">
            <a:xfrm flipH="1" flipV="1">
              <a:off x="3264" y="2976"/>
              <a:ext cx="624" cy="1248"/>
            </a:xfrm>
            <a:prstGeom prst="line">
              <a:avLst/>
            </a:prstGeom>
            <a:noFill/>
            <a:ln w="381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sp>
        <p:nvSpPr>
          <p:cNvPr id="41039" name="Text Box 79"/>
          <p:cNvSpPr txBox="1">
            <a:spLocks noChangeArrowheads="1"/>
          </p:cNvSpPr>
          <p:nvPr/>
        </p:nvSpPr>
        <p:spPr bwMode="auto">
          <a:xfrm>
            <a:off x="1208088" y="1987550"/>
            <a:ext cx="3211512"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defTabSz="914400" fontAlgn="base">
              <a:spcBef>
                <a:spcPct val="50000"/>
              </a:spcBef>
              <a:spcAft>
                <a:spcPct val="0"/>
              </a:spcAft>
              <a:defRPr/>
            </a:pPr>
            <a:r>
              <a:rPr lang="en-US" b="1" dirty="0">
                <a:solidFill>
                  <a:srgbClr val="FF3300"/>
                </a:solidFill>
                <a:latin typeface="Calibri"/>
                <a:ea typeface="ＭＳ Ｐゴシック" charset="0"/>
                <a:cs typeface="Calibri"/>
              </a:rPr>
              <a:t>Pass 1: pre-movement</a:t>
            </a:r>
          </a:p>
        </p:txBody>
      </p:sp>
      <p:sp>
        <p:nvSpPr>
          <p:cNvPr id="41040" name="Rectangle 80"/>
          <p:cNvSpPr>
            <a:spLocks noChangeArrowheads="1"/>
          </p:cNvSpPr>
          <p:nvPr/>
        </p:nvSpPr>
        <p:spPr bwMode="auto">
          <a:xfrm>
            <a:off x="5334000" y="1993900"/>
            <a:ext cx="33528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defTabSz="914400" fontAlgn="base">
              <a:spcBef>
                <a:spcPct val="0"/>
              </a:spcBef>
              <a:spcAft>
                <a:spcPct val="0"/>
              </a:spcAft>
              <a:defRPr/>
            </a:pPr>
            <a:r>
              <a:rPr lang="en-US" b="1">
                <a:solidFill>
                  <a:srgbClr val="FF3300"/>
                </a:solidFill>
                <a:latin typeface="Calibri"/>
                <a:ea typeface="ＭＳ Ｐゴシック" charset="0"/>
                <a:cs typeface="Calibri"/>
              </a:rPr>
              <a:t>Pass 2: post-movement</a:t>
            </a:r>
          </a:p>
        </p:txBody>
      </p:sp>
      <p:grpSp>
        <p:nvGrpSpPr>
          <p:cNvPr id="41041" name="Group 81"/>
          <p:cNvGrpSpPr>
            <a:grpSpLocks/>
          </p:cNvGrpSpPr>
          <p:nvPr/>
        </p:nvGrpSpPr>
        <p:grpSpPr bwMode="auto">
          <a:xfrm>
            <a:off x="6553200" y="4013200"/>
            <a:ext cx="2286000" cy="1854200"/>
            <a:chOff x="4128" y="2528"/>
            <a:chExt cx="1440" cy="1168"/>
          </a:xfrm>
        </p:grpSpPr>
        <p:sp>
          <p:nvSpPr>
            <p:cNvPr id="41042" name="Rectangle 82"/>
            <p:cNvSpPr>
              <a:spLocks noChangeArrowheads="1"/>
            </p:cNvSpPr>
            <p:nvPr/>
          </p:nvSpPr>
          <p:spPr bwMode="auto">
            <a:xfrm>
              <a:off x="4128" y="2528"/>
              <a:ext cx="1440"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defTabSz="914400" fontAlgn="base">
                <a:spcBef>
                  <a:spcPct val="0"/>
                </a:spcBef>
                <a:spcAft>
                  <a:spcPct val="0"/>
                </a:spcAft>
                <a:defRPr/>
              </a:pPr>
              <a:r>
                <a:rPr lang="en-US" sz="1600" b="1">
                  <a:solidFill>
                    <a:srgbClr val="FF3300"/>
                  </a:solidFill>
                  <a:latin typeface="Calibri"/>
                  <a:ea typeface="ＭＳ Ｐゴシック" charset="0"/>
                  <a:cs typeface="Calibri"/>
                </a:rPr>
                <a:t>phase shift due to ground motion</a:t>
              </a:r>
              <a:endParaRPr lang="en-US" b="1">
                <a:solidFill>
                  <a:srgbClr val="FF3300"/>
                </a:solidFill>
                <a:latin typeface="Calibri"/>
                <a:ea typeface="ＭＳ Ｐゴシック" charset="0"/>
                <a:cs typeface="Calibri"/>
              </a:endParaRPr>
            </a:p>
          </p:txBody>
        </p:sp>
        <p:sp>
          <p:nvSpPr>
            <p:cNvPr id="41043" name="Line 83"/>
            <p:cNvSpPr>
              <a:spLocks noChangeShapeType="1"/>
            </p:cNvSpPr>
            <p:nvPr/>
          </p:nvSpPr>
          <p:spPr bwMode="auto">
            <a:xfrm flipH="1">
              <a:off x="4464" y="3024"/>
              <a:ext cx="192" cy="672"/>
            </a:xfrm>
            <a:prstGeom prst="line">
              <a:avLst/>
            </a:prstGeom>
            <a:noFill/>
            <a:ln w="25400">
              <a:solidFill>
                <a:srgbClr val="FF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en-US" sz="2400">
                <a:solidFill>
                  <a:srgbClr val="000000"/>
                </a:solidFill>
                <a:latin typeface="Calibri"/>
                <a:ea typeface="ＭＳ Ｐゴシック" charset="0"/>
                <a:cs typeface="Calibri"/>
              </a:endParaRPr>
            </a:p>
          </p:txBody>
        </p:sp>
      </p:grpSp>
      <p:sp>
        <p:nvSpPr>
          <p:cNvPr id="41044" name="Text Box 84"/>
          <p:cNvSpPr txBox="1">
            <a:spLocks noChangeArrowheads="1"/>
          </p:cNvSpPr>
          <p:nvPr/>
        </p:nvSpPr>
        <p:spPr bwMode="auto">
          <a:xfrm>
            <a:off x="2057439" y="2969568"/>
            <a:ext cx="11079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defTabSz="914400" fontAlgn="base">
              <a:spcBef>
                <a:spcPct val="50000"/>
              </a:spcBef>
              <a:spcAft>
                <a:spcPct val="0"/>
              </a:spcAft>
              <a:defRPr/>
            </a:pPr>
            <a:r>
              <a:rPr lang="en-US" b="1">
                <a:solidFill>
                  <a:srgbClr val="FF3300"/>
                </a:solidFill>
                <a:latin typeface="Calibri"/>
                <a:ea typeface="ＭＳ Ｐゴシック" charset="0"/>
                <a:cs typeface="Calibri"/>
              </a:rPr>
              <a:t>phase=</a:t>
            </a:r>
            <a:r>
              <a:rPr lang="en-US" sz="2400" b="1">
                <a:solidFill>
                  <a:srgbClr val="FF3300"/>
                </a:solidFill>
                <a:latin typeface="Calibri"/>
                <a:ea typeface="ＭＳ Ｐゴシック" charset="0"/>
                <a:cs typeface="Calibri"/>
                <a:sym typeface="Symbol" charset="0"/>
              </a:rPr>
              <a:t></a:t>
            </a:r>
            <a:r>
              <a:rPr lang="en-US" b="1" baseline="-25000">
                <a:solidFill>
                  <a:srgbClr val="FF3300"/>
                </a:solidFill>
                <a:latin typeface="Calibri"/>
                <a:ea typeface="ＭＳ Ｐゴシック" charset="0"/>
                <a:cs typeface="Calibri"/>
              </a:rPr>
              <a:t>1</a:t>
            </a:r>
            <a:endParaRPr lang="en-US" b="1">
              <a:solidFill>
                <a:srgbClr val="FF3300"/>
              </a:solidFill>
              <a:latin typeface="Calibri"/>
              <a:ea typeface="ＭＳ Ｐゴシック" charset="0"/>
              <a:cs typeface="Calibri"/>
            </a:endParaRPr>
          </a:p>
        </p:txBody>
      </p:sp>
      <p:sp>
        <p:nvSpPr>
          <p:cNvPr id="41045" name="Text Box 85"/>
          <p:cNvSpPr txBox="1">
            <a:spLocks noChangeArrowheads="1"/>
          </p:cNvSpPr>
          <p:nvPr/>
        </p:nvSpPr>
        <p:spPr bwMode="auto">
          <a:xfrm>
            <a:off x="6172239" y="2969568"/>
            <a:ext cx="11079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defTabSz="914400" fontAlgn="base">
              <a:spcBef>
                <a:spcPct val="50000"/>
              </a:spcBef>
              <a:spcAft>
                <a:spcPct val="0"/>
              </a:spcAft>
              <a:defRPr/>
            </a:pPr>
            <a:r>
              <a:rPr lang="en-US" b="1">
                <a:solidFill>
                  <a:srgbClr val="FF3300"/>
                </a:solidFill>
                <a:latin typeface="Calibri"/>
                <a:ea typeface="ＭＳ Ｐゴシック" charset="0"/>
                <a:cs typeface="Calibri"/>
              </a:rPr>
              <a:t>phase=</a:t>
            </a:r>
            <a:r>
              <a:rPr lang="en-US" sz="2400" b="1">
                <a:solidFill>
                  <a:srgbClr val="FF3300"/>
                </a:solidFill>
                <a:latin typeface="Calibri"/>
                <a:ea typeface="ＭＳ Ｐゴシック" charset="0"/>
                <a:cs typeface="Calibri"/>
                <a:sym typeface="Symbol" charset="0"/>
              </a:rPr>
              <a:t></a:t>
            </a:r>
            <a:r>
              <a:rPr lang="en-US" b="1" baseline="-25000">
                <a:solidFill>
                  <a:srgbClr val="FF3300"/>
                </a:solidFill>
                <a:latin typeface="Calibri"/>
                <a:ea typeface="ＭＳ Ｐゴシック" charset="0"/>
                <a:cs typeface="Calibri"/>
              </a:rPr>
              <a:t>2</a:t>
            </a:r>
            <a:endParaRPr lang="en-US" b="1">
              <a:solidFill>
                <a:srgbClr val="FF3300"/>
              </a:solidFill>
              <a:latin typeface="Calibri"/>
              <a:ea typeface="ＭＳ Ｐゴシック" charset="0"/>
              <a:cs typeface="Calibri"/>
            </a:endParaRPr>
          </a:p>
        </p:txBody>
      </p:sp>
      <p:sp>
        <p:nvSpPr>
          <p:cNvPr id="41046" name="Rectangle 86"/>
          <p:cNvSpPr>
            <a:spLocks noGrp="1" noChangeArrowheads="1"/>
          </p:cNvSpPr>
          <p:nvPr>
            <p:ph type="title"/>
          </p:nvPr>
        </p:nvSpPr>
        <p:spPr>
          <a:xfrm>
            <a:off x="685800" y="381000"/>
            <a:ext cx="7772400" cy="1143000"/>
          </a:xfrm>
        </p:spPr>
        <p:txBody>
          <a:bodyPr anchor="t"/>
          <a:lstStyle/>
          <a:p>
            <a:pPr eaLnBrk="1" hangingPunct="1">
              <a:defRPr/>
            </a:pPr>
            <a:r>
              <a:rPr lang="en-US" sz="4400" dirty="0" err="1">
                <a:latin typeface="Calibri"/>
                <a:cs typeface="Calibri"/>
              </a:rPr>
              <a:t>InSAR</a:t>
            </a:r>
            <a:r>
              <a:rPr lang="en-US" sz="4400" dirty="0">
                <a:latin typeface="Calibri"/>
                <a:cs typeface="Calibri"/>
              </a:rPr>
              <a:t>: How it works</a:t>
            </a:r>
          </a:p>
        </p:txBody>
      </p:sp>
    </p:spTree>
    <p:extLst>
      <p:ext uri="{BB962C8B-B14F-4D97-AF65-F5344CB8AC3E}">
        <p14:creationId xmlns:p14="http://schemas.microsoft.com/office/powerpoint/2010/main" val="26479102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rot="3489512">
            <a:off x="4646337" y="5764467"/>
            <a:ext cx="762000" cy="142875"/>
            <a:chOff x="1056" y="2112"/>
            <a:chExt cx="2304" cy="432"/>
          </a:xfrm>
        </p:grpSpPr>
        <p:grpSp>
          <p:nvGrpSpPr>
            <p:cNvPr id="37969" name="Group 3"/>
            <p:cNvGrpSpPr>
              <a:grpSpLocks/>
            </p:cNvGrpSpPr>
            <p:nvPr/>
          </p:nvGrpSpPr>
          <p:grpSpPr bwMode="auto">
            <a:xfrm>
              <a:off x="1056" y="2112"/>
              <a:ext cx="1152" cy="432"/>
              <a:chOff x="1056" y="1872"/>
              <a:chExt cx="1152" cy="672"/>
            </a:xfrm>
          </p:grpSpPr>
          <p:sp>
            <p:nvSpPr>
              <p:cNvPr id="40964" name="Freeform 4"/>
              <p:cNvSpPr>
                <a:spLocks/>
              </p:cNvSpPr>
              <p:nvPr/>
            </p:nvSpPr>
            <p:spPr bwMode="auto">
              <a:xfrm>
                <a:off x="1036"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65" name="Freeform 5"/>
              <p:cNvSpPr>
                <a:spLocks/>
              </p:cNvSpPr>
              <p:nvPr/>
            </p:nvSpPr>
            <p:spPr bwMode="auto">
              <a:xfrm flipV="1">
                <a:off x="1606" y="226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70" name="Group 6"/>
            <p:cNvGrpSpPr>
              <a:grpSpLocks/>
            </p:cNvGrpSpPr>
            <p:nvPr/>
          </p:nvGrpSpPr>
          <p:grpSpPr bwMode="auto">
            <a:xfrm>
              <a:off x="2208" y="2112"/>
              <a:ext cx="1152" cy="432"/>
              <a:chOff x="1056" y="1872"/>
              <a:chExt cx="1152" cy="672"/>
            </a:xfrm>
          </p:grpSpPr>
          <p:sp>
            <p:nvSpPr>
              <p:cNvPr id="40967" name="Freeform 7"/>
              <p:cNvSpPr>
                <a:spLocks/>
              </p:cNvSpPr>
              <p:nvPr/>
            </p:nvSpPr>
            <p:spPr bwMode="auto">
              <a:xfrm>
                <a:off x="1021" y="190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68" name="Freeform 8"/>
              <p:cNvSpPr>
                <a:spLocks/>
              </p:cNvSpPr>
              <p:nvPr/>
            </p:nvSpPr>
            <p:spPr bwMode="auto">
              <a:xfrm flipV="1">
                <a:off x="1598" y="224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pic>
        <p:nvPicPr>
          <p:cNvPr id="41002" name="Picture 4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2409" y="1517411"/>
            <a:ext cx="2120900" cy="2201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37897" name="Group 45"/>
          <p:cNvGrpSpPr>
            <a:grpSpLocks/>
          </p:cNvGrpSpPr>
          <p:nvPr/>
        </p:nvGrpSpPr>
        <p:grpSpPr bwMode="auto">
          <a:xfrm rot="3489512">
            <a:off x="2512737" y="4156330"/>
            <a:ext cx="3048000" cy="142875"/>
            <a:chOff x="1104" y="2976"/>
            <a:chExt cx="3744" cy="176"/>
          </a:xfrm>
        </p:grpSpPr>
        <p:grpSp>
          <p:nvGrpSpPr>
            <p:cNvPr id="37909" name="Group 46"/>
            <p:cNvGrpSpPr>
              <a:grpSpLocks/>
            </p:cNvGrpSpPr>
            <p:nvPr/>
          </p:nvGrpSpPr>
          <p:grpSpPr bwMode="auto">
            <a:xfrm>
              <a:off x="1104" y="2976"/>
              <a:ext cx="1872" cy="176"/>
              <a:chOff x="1056" y="2112"/>
              <a:chExt cx="4608" cy="432"/>
            </a:xfrm>
          </p:grpSpPr>
          <p:grpSp>
            <p:nvGrpSpPr>
              <p:cNvPr id="37925" name="Group 47"/>
              <p:cNvGrpSpPr>
                <a:grpSpLocks/>
              </p:cNvGrpSpPr>
              <p:nvPr/>
            </p:nvGrpSpPr>
            <p:grpSpPr bwMode="auto">
              <a:xfrm>
                <a:off x="1056" y="2112"/>
                <a:ext cx="2304" cy="432"/>
                <a:chOff x="1056" y="2112"/>
                <a:chExt cx="2304" cy="432"/>
              </a:xfrm>
            </p:grpSpPr>
            <p:grpSp>
              <p:nvGrpSpPr>
                <p:cNvPr id="37933" name="Group 48"/>
                <p:cNvGrpSpPr>
                  <a:grpSpLocks/>
                </p:cNvGrpSpPr>
                <p:nvPr/>
              </p:nvGrpSpPr>
              <p:grpSpPr bwMode="auto">
                <a:xfrm>
                  <a:off x="1056" y="2112"/>
                  <a:ext cx="1152" cy="432"/>
                  <a:chOff x="1056" y="1872"/>
                  <a:chExt cx="1152" cy="672"/>
                </a:xfrm>
              </p:grpSpPr>
              <p:sp>
                <p:nvSpPr>
                  <p:cNvPr id="41009" name="Freeform 49"/>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0" name="Freeform 50"/>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34" name="Group 51"/>
                <p:cNvGrpSpPr>
                  <a:grpSpLocks/>
                </p:cNvGrpSpPr>
                <p:nvPr/>
              </p:nvGrpSpPr>
              <p:grpSpPr bwMode="auto">
                <a:xfrm>
                  <a:off x="2208" y="2112"/>
                  <a:ext cx="1152" cy="432"/>
                  <a:chOff x="1056" y="1872"/>
                  <a:chExt cx="1152" cy="672"/>
                </a:xfrm>
              </p:grpSpPr>
              <p:sp>
                <p:nvSpPr>
                  <p:cNvPr id="41012" name="Freeform 52"/>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3" name="Freeform 53"/>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26" name="Group 54"/>
              <p:cNvGrpSpPr>
                <a:grpSpLocks/>
              </p:cNvGrpSpPr>
              <p:nvPr/>
            </p:nvGrpSpPr>
            <p:grpSpPr bwMode="auto">
              <a:xfrm>
                <a:off x="3360" y="2112"/>
                <a:ext cx="2304" cy="432"/>
                <a:chOff x="1056" y="2112"/>
                <a:chExt cx="2304" cy="432"/>
              </a:xfrm>
            </p:grpSpPr>
            <p:grpSp>
              <p:nvGrpSpPr>
                <p:cNvPr id="37927" name="Group 55"/>
                <p:cNvGrpSpPr>
                  <a:grpSpLocks/>
                </p:cNvGrpSpPr>
                <p:nvPr/>
              </p:nvGrpSpPr>
              <p:grpSpPr bwMode="auto">
                <a:xfrm>
                  <a:off x="1056" y="2112"/>
                  <a:ext cx="1152" cy="432"/>
                  <a:chOff x="1056" y="1872"/>
                  <a:chExt cx="1152" cy="672"/>
                </a:xfrm>
              </p:grpSpPr>
              <p:sp>
                <p:nvSpPr>
                  <p:cNvPr id="41016"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7"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28" name="Group 58"/>
                <p:cNvGrpSpPr>
                  <a:grpSpLocks/>
                </p:cNvGrpSpPr>
                <p:nvPr/>
              </p:nvGrpSpPr>
              <p:grpSpPr bwMode="auto">
                <a:xfrm>
                  <a:off x="2208" y="2112"/>
                  <a:ext cx="1152" cy="432"/>
                  <a:chOff x="1056" y="1872"/>
                  <a:chExt cx="1152" cy="672"/>
                </a:xfrm>
              </p:grpSpPr>
              <p:sp>
                <p:nvSpPr>
                  <p:cNvPr id="41019"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0"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7910" name="Group 61"/>
            <p:cNvGrpSpPr>
              <a:grpSpLocks/>
            </p:cNvGrpSpPr>
            <p:nvPr/>
          </p:nvGrpSpPr>
          <p:grpSpPr bwMode="auto">
            <a:xfrm>
              <a:off x="2976" y="2976"/>
              <a:ext cx="1872" cy="176"/>
              <a:chOff x="1056" y="2112"/>
              <a:chExt cx="4608" cy="432"/>
            </a:xfrm>
          </p:grpSpPr>
          <p:grpSp>
            <p:nvGrpSpPr>
              <p:cNvPr id="37911" name="Group 62"/>
              <p:cNvGrpSpPr>
                <a:grpSpLocks/>
              </p:cNvGrpSpPr>
              <p:nvPr/>
            </p:nvGrpSpPr>
            <p:grpSpPr bwMode="auto">
              <a:xfrm>
                <a:off x="1056" y="2112"/>
                <a:ext cx="2304" cy="432"/>
                <a:chOff x="1056" y="2112"/>
                <a:chExt cx="2304" cy="432"/>
              </a:xfrm>
            </p:grpSpPr>
            <p:grpSp>
              <p:nvGrpSpPr>
                <p:cNvPr id="37919" name="Group 63"/>
                <p:cNvGrpSpPr>
                  <a:grpSpLocks/>
                </p:cNvGrpSpPr>
                <p:nvPr/>
              </p:nvGrpSpPr>
              <p:grpSpPr bwMode="auto">
                <a:xfrm>
                  <a:off x="1056" y="2112"/>
                  <a:ext cx="1152" cy="432"/>
                  <a:chOff x="1056" y="1872"/>
                  <a:chExt cx="1152" cy="672"/>
                </a:xfrm>
              </p:grpSpPr>
              <p:sp>
                <p:nvSpPr>
                  <p:cNvPr id="41024" name="Freeform 64"/>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5" name="Freeform 65"/>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20" name="Group 66"/>
                <p:cNvGrpSpPr>
                  <a:grpSpLocks/>
                </p:cNvGrpSpPr>
                <p:nvPr/>
              </p:nvGrpSpPr>
              <p:grpSpPr bwMode="auto">
                <a:xfrm>
                  <a:off x="2208" y="2112"/>
                  <a:ext cx="1152" cy="432"/>
                  <a:chOff x="1056" y="1872"/>
                  <a:chExt cx="1152" cy="672"/>
                </a:xfrm>
              </p:grpSpPr>
              <p:sp>
                <p:nvSpPr>
                  <p:cNvPr id="41027" name="Freeform 67"/>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8" name="Freeform 68"/>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12" name="Group 69"/>
              <p:cNvGrpSpPr>
                <a:grpSpLocks/>
              </p:cNvGrpSpPr>
              <p:nvPr/>
            </p:nvGrpSpPr>
            <p:grpSpPr bwMode="auto">
              <a:xfrm>
                <a:off x="3360" y="2112"/>
                <a:ext cx="2304" cy="432"/>
                <a:chOff x="1056" y="2112"/>
                <a:chExt cx="2304" cy="432"/>
              </a:xfrm>
            </p:grpSpPr>
            <p:grpSp>
              <p:nvGrpSpPr>
                <p:cNvPr id="37913" name="Group 70"/>
                <p:cNvGrpSpPr>
                  <a:grpSpLocks/>
                </p:cNvGrpSpPr>
                <p:nvPr/>
              </p:nvGrpSpPr>
              <p:grpSpPr bwMode="auto">
                <a:xfrm>
                  <a:off x="1056" y="2112"/>
                  <a:ext cx="1152" cy="432"/>
                  <a:chOff x="1056" y="1872"/>
                  <a:chExt cx="1152" cy="672"/>
                </a:xfrm>
              </p:grpSpPr>
              <p:sp>
                <p:nvSpPr>
                  <p:cNvPr id="41031" name="Freeform 71"/>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2" name="Freeform 72"/>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14" name="Group 73"/>
                <p:cNvGrpSpPr>
                  <a:grpSpLocks/>
                </p:cNvGrpSpPr>
                <p:nvPr/>
              </p:nvGrpSpPr>
              <p:grpSpPr bwMode="auto">
                <a:xfrm>
                  <a:off x="2208" y="2112"/>
                  <a:ext cx="1152" cy="432"/>
                  <a:chOff x="1056" y="1872"/>
                  <a:chExt cx="1152" cy="672"/>
                </a:xfrm>
              </p:grpSpPr>
              <p:sp>
                <p:nvSpPr>
                  <p:cNvPr id="41034" name="Freeform 74"/>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5" name="Freeform 75"/>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sp>
        <p:nvSpPr>
          <p:cNvPr id="41042" name="Rectangle 82"/>
          <p:cNvSpPr>
            <a:spLocks noChangeArrowheads="1"/>
          </p:cNvSpPr>
          <p:nvPr/>
        </p:nvSpPr>
        <p:spPr bwMode="auto">
          <a:xfrm>
            <a:off x="4422499" y="3521330"/>
            <a:ext cx="2286000"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defTabSz="914400" fontAlgn="base">
              <a:spcBef>
                <a:spcPct val="0"/>
              </a:spcBef>
              <a:spcAft>
                <a:spcPct val="0"/>
              </a:spcAft>
              <a:defRPr/>
            </a:pPr>
            <a:r>
              <a:rPr lang="en-US" sz="1600" b="1" dirty="0">
                <a:solidFill>
                  <a:srgbClr val="FF3300"/>
                </a:solidFill>
                <a:latin typeface="Calibri"/>
                <a:ea typeface="ＭＳ Ｐゴシック" charset="0"/>
                <a:cs typeface="Calibri"/>
              </a:rPr>
              <a:t>phase shift varies with distance from the fault</a:t>
            </a:r>
            <a:endParaRPr lang="en-US" b="1" dirty="0">
              <a:solidFill>
                <a:srgbClr val="FF3300"/>
              </a:solidFill>
              <a:latin typeface="Calibri"/>
              <a:ea typeface="ＭＳ Ｐゴシック" charset="0"/>
              <a:cs typeface="Calibri"/>
            </a:endParaRPr>
          </a:p>
        </p:txBody>
      </p:sp>
      <p:sp>
        <p:nvSpPr>
          <p:cNvPr id="41043" name="Line 83"/>
          <p:cNvSpPr>
            <a:spLocks noChangeShapeType="1"/>
          </p:cNvSpPr>
          <p:nvPr/>
        </p:nvSpPr>
        <p:spPr bwMode="auto">
          <a:xfrm flipH="1">
            <a:off x="4955899" y="4311905"/>
            <a:ext cx="304800" cy="1066800"/>
          </a:xfrm>
          <a:prstGeom prst="line">
            <a:avLst/>
          </a:prstGeom>
          <a:noFill/>
          <a:ln w="25400">
            <a:solidFill>
              <a:srgbClr val="FF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en-US" sz="2400">
              <a:solidFill>
                <a:srgbClr val="000000"/>
              </a:solidFill>
              <a:latin typeface="Calibri"/>
              <a:ea typeface="ＭＳ Ｐゴシック" charset="0"/>
              <a:cs typeface="Calibri"/>
            </a:endParaRPr>
          </a:p>
        </p:txBody>
      </p:sp>
      <p:sp>
        <p:nvSpPr>
          <p:cNvPr id="41046" name="Rectangle 86"/>
          <p:cNvSpPr>
            <a:spLocks noGrp="1" noChangeArrowheads="1"/>
          </p:cNvSpPr>
          <p:nvPr>
            <p:ph type="title"/>
          </p:nvPr>
        </p:nvSpPr>
        <p:spPr>
          <a:xfrm>
            <a:off x="685800" y="381000"/>
            <a:ext cx="7772400" cy="1143000"/>
          </a:xfrm>
        </p:spPr>
        <p:txBody>
          <a:bodyPr anchor="t"/>
          <a:lstStyle/>
          <a:p>
            <a:pPr eaLnBrk="1" hangingPunct="1">
              <a:defRPr/>
            </a:pPr>
            <a:r>
              <a:rPr lang="en-US" sz="4400" dirty="0" err="1">
                <a:latin typeface="Calibri"/>
                <a:cs typeface="Calibri"/>
              </a:rPr>
              <a:t>InSAR</a:t>
            </a:r>
            <a:r>
              <a:rPr lang="en-US" sz="4400" dirty="0">
                <a:latin typeface="Calibri"/>
                <a:cs typeface="Calibri"/>
              </a:rPr>
              <a:t>: How it works</a:t>
            </a:r>
          </a:p>
        </p:txBody>
      </p:sp>
      <p:grpSp>
        <p:nvGrpSpPr>
          <p:cNvPr id="88" name="Group 46"/>
          <p:cNvGrpSpPr>
            <a:grpSpLocks/>
          </p:cNvGrpSpPr>
          <p:nvPr/>
        </p:nvGrpSpPr>
        <p:grpSpPr bwMode="auto">
          <a:xfrm rot="3489512">
            <a:off x="2663675" y="3632096"/>
            <a:ext cx="1524000" cy="142875"/>
            <a:chOff x="1056" y="2112"/>
            <a:chExt cx="4608" cy="432"/>
          </a:xfrm>
        </p:grpSpPr>
        <p:grpSp>
          <p:nvGrpSpPr>
            <p:cNvPr id="104" name="Group 47"/>
            <p:cNvGrpSpPr>
              <a:grpSpLocks/>
            </p:cNvGrpSpPr>
            <p:nvPr/>
          </p:nvGrpSpPr>
          <p:grpSpPr bwMode="auto">
            <a:xfrm>
              <a:off x="1056" y="2112"/>
              <a:ext cx="2304" cy="432"/>
              <a:chOff x="1056" y="2112"/>
              <a:chExt cx="2304" cy="432"/>
            </a:xfrm>
          </p:grpSpPr>
          <p:grpSp>
            <p:nvGrpSpPr>
              <p:cNvPr id="112" name="Group 48"/>
              <p:cNvGrpSpPr>
                <a:grpSpLocks/>
              </p:cNvGrpSpPr>
              <p:nvPr/>
            </p:nvGrpSpPr>
            <p:grpSpPr bwMode="auto">
              <a:xfrm>
                <a:off x="1056" y="2112"/>
                <a:ext cx="1152" cy="432"/>
                <a:chOff x="1056" y="1872"/>
                <a:chExt cx="1152" cy="672"/>
              </a:xfrm>
            </p:grpSpPr>
            <p:sp>
              <p:nvSpPr>
                <p:cNvPr id="116" name="Freeform 49"/>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17" name="Freeform 50"/>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13" name="Group 51"/>
              <p:cNvGrpSpPr>
                <a:grpSpLocks/>
              </p:cNvGrpSpPr>
              <p:nvPr/>
            </p:nvGrpSpPr>
            <p:grpSpPr bwMode="auto">
              <a:xfrm>
                <a:off x="2208" y="2112"/>
                <a:ext cx="1152" cy="432"/>
                <a:chOff x="1056" y="1872"/>
                <a:chExt cx="1152" cy="672"/>
              </a:xfrm>
            </p:grpSpPr>
            <p:sp>
              <p:nvSpPr>
                <p:cNvPr id="114" name="Freeform 52"/>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15" name="Freeform 53"/>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105" name="Group 54"/>
            <p:cNvGrpSpPr>
              <a:grpSpLocks/>
            </p:cNvGrpSpPr>
            <p:nvPr/>
          </p:nvGrpSpPr>
          <p:grpSpPr bwMode="auto">
            <a:xfrm>
              <a:off x="3360" y="2112"/>
              <a:ext cx="2304" cy="432"/>
              <a:chOff x="1056" y="2112"/>
              <a:chExt cx="2304" cy="432"/>
            </a:xfrm>
          </p:grpSpPr>
          <p:grpSp>
            <p:nvGrpSpPr>
              <p:cNvPr id="106" name="Group 55"/>
              <p:cNvGrpSpPr>
                <a:grpSpLocks/>
              </p:cNvGrpSpPr>
              <p:nvPr/>
            </p:nvGrpSpPr>
            <p:grpSpPr bwMode="auto">
              <a:xfrm>
                <a:off x="1056" y="2112"/>
                <a:ext cx="1152" cy="432"/>
                <a:chOff x="1056" y="1872"/>
                <a:chExt cx="1152" cy="672"/>
              </a:xfrm>
            </p:grpSpPr>
            <p:sp>
              <p:nvSpPr>
                <p:cNvPr id="110"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11"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07" name="Group 58"/>
              <p:cNvGrpSpPr>
                <a:grpSpLocks/>
              </p:cNvGrpSpPr>
              <p:nvPr/>
            </p:nvGrpSpPr>
            <p:grpSpPr bwMode="auto">
              <a:xfrm>
                <a:off x="2208" y="2112"/>
                <a:ext cx="1152" cy="432"/>
                <a:chOff x="1056" y="1872"/>
                <a:chExt cx="1152" cy="672"/>
              </a:xfrm>
            </p:grpSpPr>
            <p:sp>
              <p:nvSpPr>
                <p:cNvPr id="108"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09"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90" name="Group 62"/>
          <p:cNvGrpSpPr>
            <a:grpSpLocks/>
          </p:cNvGrpSpPr>
          <p:nvPr/>
        </p:nvGrpSpPr>
        <p:grpSpPr bwMode="auto">
          <a:xfrm rot="3489512">
            <a:off x="3647689" y="4603086"/>
            <a:ext cx="762000" cy="142875"/>
            <a:chOff x="1056" y="2112"/>
            <a:chExt cx="2304" cy="432"/>
          </a:xfrm>
        </p:grpSpPr>
        <p:grpSp>
          <p:nvGrpSpPr>
            <p:cNvPr id="98" name="Group 63"/>
            <p:cNvGrpSpPr>
              <a:grpSpLocks/>
            </p:cNvGrpSpPr>
            <p:nvPr/>
          </p:nvGrpSpPr>
          <p:grpSpPr bwMode="auto">
            <a:xfrm>
              <a:off x="1056" y="2112"/>
              <a:ext cx="1152" cy="432"/>
              <a:chOff x="1056" y="1872"/>
              <a:chExt cx="1152" cy="672"/>
            </a:xfrm>
          </p:grpSpPr>
          <p:sp>
            <p:nvSpPr>
              <p:cNvPr id="102" name="Freeform 64"/>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03" name="Freeform 65"/>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99" name="Group 66"/>
            <p:cNvGrpSpPr>
              <a:grpSpLocks/>
            </p:cNvGrpSpPr>
            <p:nvPr/>
          </p:nvGrpSpPr>
          <p:grpSpPr bwMode="auto">
            <a:xfrm>
              <a:off x="2208" y="2112"/>
              <a:ext cx="1152" cy="432"/>
              <a:chOff x="1056" y="1872"/>
              <a:chExt cx="1152" cy="672"/>
            </a:xfrm>
          </p:grpSpPr>
          <p:sp>
            <p:nvSpPr>
              <p:cNvPr id="100" name="Freeform 67"/>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01" name="Freeform 68"/>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sp>
        <p:nvSpPr>
          <p:cNvPr id="96" name="Freeform 71"/>
          <p:cNvSpPr>
            <a:spLocks/>
          </p:cNvSpPr>
          <p:nvPr/>
        </p:nvSpPr>
        <p:spPr bwMode="auto">
          <a:xfrm rot="3489512">
            <a:off x="4196808" y="5012113"/>
            <a:ext cx="190500" cy="71438"/>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97" name="Freeform 72"/>
          <p:cNvSpPr>
            <a:spLocks/>
          </p:cNvSpPr>
          <p:nvPr/>
        </p:nvSpPr>
        <p:spPr bwMode="auto">
          <a:xfrm rot="3489512" flipV="1">
            <a:off x="4236437" y="5212139"/>
            <a:ext cx="190500" cy="71438"/>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118" name="Group 45"/>
          <p:cNvGrpSpPr>
            <a:grpSpLocks/>
          </p:cNvGrpSpPr>
          <p:nvPr/>
        </p:nvGrpSpPr>
        <p:grpSpPr bwMode="auto">
          <a:xfrm rot="3489512">
            <a:off x="2059459" y="4367344"/>
            <a:ext cx="3048000" cy="142875"/>
            <a:chOff x="1104" y="2976"/>
            <a:chExt cx="3744" cy="176"/>
          </a:xfrm>
        </p:grpSpPr>
        <p:grpSp>
          <p:nvGrpSpPr>
            <p:cNvPr id="119" name="Group 46"/>
            <p:cNvGrpSpPr>
              <a:grpSpLocks/>
            </p:cNvGrpSpPr>
            <p:nvPr/>
          </p:nvGrpSpPr>
          <p:grpSpPr bwMode="auto">
            <a:xfrm>
              <a:off x="1104" y="2976"/>
              <a:ext cx="1872" cy="176"/>
              <a:chOff x="1056" y="2112"/>
              <a:chExt cx="4608" cy="432"/>
            </a:xfrm>
          </p:grpSpPr>
          <p:grpSp>
            <p:nvGrpSpPr>
              <p:cNvPr id="135" name="Group 47"/>
              <p:cNvGrpSpPr>
                <a:grpSpLocks/>
              </p:cNvGrpSpPr>
              <p:nvPr/>
            </p:nvGrpSpPr>
            <p:grpSpPr bwMode="auto">
              <a:xfrm>
                <a:off x="1056" y="2112"/>
                <a:ext cx="2304" cy="432"/>
                <a:chOff x="1056" y="2112"/>
                <a:chExt cx="2304" cy="432"/>
              </a:xfrm>
            </p:grpSpPr>
            <p:grpSp>
              <p:nvGrpSpPr>
                <p:cNvPr id="143" name="Group 48"/>
                <p:cNvGrpSpPr>
                  <a:grpSpLocks/>
                </p:cNvGrpSpPr>
                <p:nvPr/>
              </p:nvGrpSpPr>
              <p:grpSpPr bwMode="auto">
                <a:xfrm>
                  <a:off x="1056" y="2112"/>
                  <a:ext cx="1152" cy="432"/>
                  <a:chOff x="1056" y="1872"/>
                  <a:chExt cx="1152" cy="672"/>
                </a:xfrm>
              </p:grpSpPr>
              <p:sp>
                <p:nvSpPr>
                  <p:cNvPr id="147" name="Freeform 49"/>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48" name="Freeform 50"/>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44" name="Group 51"/>
                <p:cNvGrpSpPr>
                  <a:grpSpLocks/>
                </p:cNvGrpSpPr>
                <p:nvPr/>
              </p:nvGrpSpPr>
              <p:grpSpPr bwMode="auto">
                <a:xfrm>
                  <a:off x="2208" y="2112"/>
                  <a:ext cx="1152" cy="432"/>
                  <a:chOff x="1056" y="1872"/>
                  <a:chExt cx="1152" cy="672"/>
                </a:xfrm>
              </p:grpSpPr>
              <p:sp>
                <p:nvSpPr>
                  <p:cNvPr id="145" name="Freeform 52"/>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46" name="Freeform 53"/>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136" name="Group 54"/>
              <p:cNvGrpSpPr>
                <a:grpSpLocks/>
              </p:cNvGrpSpPr>
              <p:nvPr/>
            </p:nvGrpSpPr>
            <p:grpSpPr bwMode="auto">
              <a:xfrm>
                <a:off x="3360" y="2112"/>
                <a:ext cx="2304" cy="432"/>
                <a:chOff x="1056" y="2112"/>
                <a:chExt cx="2304" cy="432"/>
              </a:xfrm>
            </p:grpSpPr>
            <p:grpSp>
              <p:nvGrpSpPr>
                <p:cNvPr id="137" name="Group 55"/>
                <p:cNvGrpSpPr>
                  <a:grpSpLocks/>
                </p:cNvGrpSpPr>
                <p:nvPr/>
              </p:nvGrpSpPr>
              <p:grpSpPr bwMode="auto">
                <a:xfrm>
                  <a:off x="1056" y="2112"/>
                  <a:ext cx="1152" cy="432"/>
                  <a:chOff x="1056" y="1872"/>
                  <a:chExt cx="1152" cy="672"/>
                </a:xfrm>
              </p:grpSpPr>
              <p:sp>
                <p:nvSpPr>
                  <p:cNvPr id="141"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42"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38" name="Group 58"/>
                <p:cNvGrpSpPr>
                  <a:grpSpLocks/>
                </p:cNvGrpSpPr>
                <p:nvPr/>
              </p:nvGrpSpPr>
              <p:grpSpPr bwMode="auto">
                <a:xfrm>
                  <a:off x="2208" y="2112"/>
                  <a:ext cx="1152" cy="432"/>
                  <a:chOff x="1056" y="1872"/>
                  <a:chExt cx="1152" cy="672"/>
                </a:xfrm>
              </p:grpSpPr>
              <p:sp>
                <p:nvSpPr>
                  <p:cNvPr id="139"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40"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120" name="Group 61"/>
            <p:cNvGrpSpPr>
              <a:grpSpLocks/>
            </p:cNvGrpSpPr>
            <p:nvPr/>
          </p:nvGrpSpPr>
          <p:grpSpPr bwMode="auto">
            <a:xfrm>
              <a:off x="2976" y="2976"/>
              <a:ext cx="1872" cy="176"/>
              <a:chOff x="1056" y="2112"/>
              <a:chExt cx="4608" cy="432"/>
            </a:xfrm>
          </p:grpSpPr>
          <p:grpSp>
            <p:nvGrpSpPr>
              <p:cNvPr id="121" name="Group 62"/>
              <p:cNvGrpSpPr>
                <a:grpSpLocks/>
              </p:cNvGrpSpPr>
              <p:nvPr/>
            </p:nvGrpSpPr>
            <p:grpSpPr bwMode="auto">
              <a:xfrm>
                <a:off x="1056" y="2112"/>
                <a:ext cx="2304" cy="432"/>
                <a:chOff x="1056" y="2112"/>
                <a:chExt cx="2304" cy="432"/>
              </a:xfrm>
            </p:grpSpPr>
            <p:grpSp>
              <p:nvGrpSpPr>
                <p:cNvPr id="129" name="Group 63"/>
                <p:cNvGrpSpPr>
                  <a:grpSpLocks/>
                </p:cNvGrpSpPr>
                <p:nvPr/>
              </p:nvGrpSpPr>
              <p:grpSpPr bwMode="auto">
                <a:xfrm>
                  <a:off x="1056" y="2112"/>
                  <a:ext cx="1152" cy="432"/>
                  <a:chOff x="1056" y="1872"/>
                  <a:chExt cx="1152" cy="672"/>
                </a:xfrm>
              </p:grpSpPr>
              <p:sp>
                <p:nvSpPr>
                  <p:cNvPr id="133" name="Freeform 64"/>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34" name="Freeform 65"/>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30" name="Group 66"/>
                <p:cNvGrpSpPr>
                  <a:grpSpLocks/>
                </p:cNvGrpSpPr>
                <p:nvPr/>
              </p:nvGrpSpPr>
              <p:grpSpPr bwMode="auto">
                <a:xfrm>
                  <a:off x="2208" y="2112"/>
                  <a:ext cx="1152" cy="432"/>
                  <a:chOff x="1056" y="1872"/>
                  <a:chExt cx="1152" cy="672"/>
                </a:xfrm>
              </p:grpSpPr>
              <p:sp>
                <p:nvSpPr>
                  <p:cNvPr id="131" name="Freeform 67"/>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32" name="Freeform 68"/>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122" name="Group 69"/>
              <p:cNvGrpSpPr>
                <a:grpSpLocks/>
              </p:cNvGrpSpPr>
              <p:nvPr/>
            </p:nvGrpSpPr>
            <p:grpSpPr bwMode="auto">
              <a:xfrm>
                <a:off x="3360" y="2112"/>
                <a:ext cx="2304" cy="432"/>
                <a:chOff x="1056" y="2112"/>
                <a:chExt cx="2304" cy="432"/>
              </a:xfrm>
            </p:grpSpPr>
            <p:grpSp>
              <p:nvGrpSpPr>
                <p:cNvPr id="123" name="Group 70"/>
                <p:cNvGrpSpPr>
                  <a:grpSpLocks/>
                </p:cNvGrpSpPr>
                <p:nvPr/>
              </p:nvGrpSpPr>
              <p:grpSpPr bwMode="auto">
                <a:xfrm>
                  <a:off x="1056" y="2112"/>
                  <a:ext cx="1152" cy="432"/>
                  <a:chOff x="1056" y="1872"/>
                  <a:chExt cx="1152" cy="672"/>
                </a:xfrm>
              </p:grpSpPr>
              <p:sp>
                <p:nvSpPr>
                  <p:cNvPr id="127" name="Freeform 71"/>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28" name="Freeform 72"/>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24" name="Group 73"/>
                <p:cNvGrpSpPr>
                  <a:grpSpLocks/>
                </p:cNvGrpSpPr>
                <p:nvPr/>
              </p:nvGrpSpPr>
              <p:grpSpPr bwMode="auto">
                <a:xfrm>
                  <a:off x="2208" y="2112"/>
                  <a:ext cx="1152" cy="432"/>
                  <a:chOff x="1056" y="1872"/>
                  <a:chExt cx="1152" cy="672"/>
                </a:xfrm>
              </p:grpSpPr>
              <p:sp>
                <p:nvSpPr>
                  <p:cNvPr id="125" name="Freeform 74"/>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26" name="Freeform 75"/>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grpSp>
        <p:nvGrpSpPr>
          <p:cNvPr id="150" name="Group 46"/>
          <p:cNvGrpSpPr>
            <a:grpSpLocks/>
          </p:cNvGrpSpPr>
          <p:nvPr/>
        </p:nvGrpSpPr>
        <p:grpSpPr bwMode="auto">
          <a:xfrm rot="3489512">
            <a:off x="2194763" y="3827476"/>
            <a:ext cx="1524000" cy="142875"/>
            <a:chOff x="1056" y="2112"/>
            <a:chExt cx="4608" cy="432"/>
          </a:xfrm>
        </p:grpSpPr>
        <p:grpSp>
          <p:nvGrpSpPr>
            <p:cNvPr id="166" name="Group 47"/>
            <p:cNvGrpSpPr>
              <a:grpSpLocks/>
            </p:cNvGrpSpPr>
            <p:nvPr/>
          </p:nvGrpSpPr>
          <p:grpSpPr bwMode="auto">
            <a:xfrm>
              <a:off x="1056" y="2112"/>
              <a:ext cx="2304" cy="432"/>
              <a:chOff x="1056" y="2112"/>
              <a:chExt cx="2304" cy="432"/>
            </a:xfrm>
          </p:grpSpPr>
          <p:grpSp>
            <p:nvGrpSpPr>
              <p:cNvPr id="174" name="Group 48"/>
              <p:cNvGrpSpPr>
                <a:grpSpLocks/>
              </p:cNvGrpSpPr>
              <p:nvPr/>
            </p:nvGrpSpPr>
            <p:grpSpPr bwMode="auto">
              <a:xfrm>
                <a:off x="1056" y="2112"/>
                <a:ext cx="1152" cy="432"/>
                <a:chOff x="1056" y="1872"/>
                <a:chExt cx="1152" cy="672"/>
              </a:xfrm>
            </p:grpSpPr>
            <p:sp>
              <p:nvSpPr>
                <p:cNvPr id="178" name="Freeform 49"/>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79" name="Freeform 50"/>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75" name="Group 51"/>
              <p:cNvGrpSpPr>
                <a:grpSpLocks/>
              </p:cNvGrpSpPr>
              <p:nvPr/>
            </p:nvGrpSpPr>
            <p:grpSpPr bwMode="auto">
              <a:xfrm>
                <a:off x="2208" y="2112"/>
                <a:ext cx="1152" cy="432"/>
                <a:chOff x="1056" y="1872"/>
                <a:chExt cx="1152" cy="672"/>
              </a:xfrm>
            </p:grpSpPr>
            <p:sp>
              <p:nvSpPr>
                <p:cNvPr id="176" name="Freeform 52"/>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77" name="Freeform 53"/>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167" name="Group 54"/>
            <p:cNvGrpSpPr>
              <a:grpSpLocks/>
            </p:cNvGrpSpPr>
            <p:nvPr/>
          </p:nvGrpSpPr>
          <p:grpSpPr bwMode="auto">
            <a:xfrm>
              <a:off x="3360" y="2112"/>
              <a:ext cx="2304" cy="432"/>
              <a:chOff x="1056" y="2112"/>
              <a:chExt cx="2304" cy="432"/>
            </a:xfrm>
          </p:grpSpPr>
          <p:grpSp>
            <p:nvGrpSpPr>
              <p:cNvPr id="168" name="Group 55"/>
              <p:cNvGrpSpPr>
                <a:grpSpLocks/>
              </p:cNvGrpSpPr>
              <p:nvPr/>
            </p:nvGrpSpPr>
            <p:grpSpPr bwMode="auto">
              <a:xfrm>
                <a:off x="1056" y="2112"/>
                <a:ext cx="1152" cy="432"/>
                <a:chOff x="1056" y="1872"/>
                <a:chExt cx="1152" cy="672"/>
              </a:xfrm>
            </p:grpSpPr>
            <p:sp>
              <p:nvSpPr>
                <p:cNvPr id="172"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73"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69" name="Group 58"/>
              <p:cNvGrpSpPr>
                <a:grpSpLocks/>
              </p:cNvGrpSpPr>
              <p:nvPr/>
            </p:nvGrpSpPr>
            <p:grpSpPr bwMode="auto">
              <a:xfrm>
                <a:off x="2208" y="2112"/>
                <a:ext cx="1152" cy="432"/>
                <a:chOff x="1056" y="1872"/>
                <a:chExt cx="1152" cy="672"/>
              </a:xfrm>
            </p:grpSpPr>
            <p:sp>
              <p:nvSpPr>
                <p:cNvPr id="170"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71"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160" name="Group 63"/>
          <p:cNvGrpSpPr>
            <a:grpSpLocks/>
          </p:cNvGrpSpPr>
          <p:nvPr/>
        </p:nvGrpSpPr>
        <p:grpSpPr bwMode="auto">
          <a:xfrm rot="3489512">
            <a:off x="3268775" y="4636634"/>
            <a:ext cx="381000" cy="142875"/>
            <a:chOff x="1056" y="1872"/>
            <a:chExt cx="1152" cy="672"/>
          </a:xfrm>
        </p:grpSpPr>
        <p:sp>
          <p:nvSpPr>
            <p:cNvPr id="164" name="Freeform 64"/>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65" name="Freeform 65"/>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sp>
        <p:nvSpPr>
          <p:cNvPr id="162" name="Freeform 67"/>
          <p:cNvSpPr>
            <a:spLocks/>
          </p:cNvSpPr>
          <p:nvPr/>
        </p:nvSpPr>
        <p:spPr bwMode="auto">
          <a:xfrm rot="3489512">
            <a:off x="3529402" y="4883438"/>
            <a:ext cx="190500" cy="71438"/>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5" name="Group 4"/>
          <p:cNvGrpSpPr/>
          <p:nvPr/>
        </p:nvGrpSpPr>
        <p:grpSpPr>
          <a:xfrm>
            <a:off x="3631497" y="5036491"/>
            <a:ext cx="403176" cy="865855"/>
            <a:chOff x="2143446" y="4787705"/>
            <a:chExt cx="403176" cy="865855"/>
          </a:xfrm>
        </p:grpSpPr>
        <p:sp>
          <p:nvSpPr>
            <p:cNvPr id="210" name="Freeform 50"/>
            <p:cNvSpPr>
              <a:spLocks/>
            </p:cNvSpPr>
            <p:nvPr/>
          </p:nvSpPr>
          <p:spPr bwMode="auto">
            <a:xfrm rot="3489512" flipV="1">
              <a:off x="2083915" y="4847236"/>
              <a:ext cx="190500" cy="71438"/>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198" name="Group 54"/>
            <p:cNvGrpSpPr>
              <a:grpSpLocks/>
            </p:cNvGrpSpPr>
            <p:nvPr/>
          </p:nvGrpSpPr>
          <p:grpSpPr bwMode="auto">
            <a:xfrm rot="3489512">
              <a:off x="2094185" y="5201122"/>
              <a:ext cx="762000" cy="142875"/>
              <a:chOff x="1056" y="2112"/>
              <a:chExt cx="2304" cy="432"/>
            </a:xfrm>
          </p:grpSpPr>
          <p:grpSp>
            <p:nvGrpSpPr>
              <p:cNvPr id="199" name="Group 55"/>
              <p:cNvGrpSpPr>
                <a:grpSpLocks/>
              </p:cNvGrpSpPr>
              <p:nvPr/>
            </p:nvGrpSpPr>
            <p:grpSpPr bwMode="auto">
              <a:xfrm>
                <a:off x="1056" y="2112"/>
                <a:ext cx="1152" cy="432"/>
                <a:chOff x="1056" y="1872"/>
                <a:chExt cx="1152" cy="672"/>
              </a:xfrm>
            </p:grpSpPr>
            <p:sp>
              <p:nvSpPr>
                <p:cNvPr id="203"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204"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200" name="Group 58"/>
              <p:cNvGrpSpPr>
                <a:grpSpLocks/>
              </p:cNvGrpSpPr>
              <p:nvPr/>
            </p:nvGrpSpPr>
            <p:grpSpPr bwMode="auto">
              <a:xfrm>
                <a:off x="2208" y="2112"/>
                <a:ext cx="1152" cy="432"/>
                <a:chOff x="1056" y="1872"/>
                <a:chExt cx="1152" cy="672"/>
              </a:xfrm>
            </p:grpSpPr>
            <p:sp>
              <p:nvSpPr>
                <p:cNvPr id="201"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202"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sp>
        <p:nvSpPr>
          <p:cNvPr id="232" name="Freeform 57"/>
          <p:cNvSpPr>
            <a:spLocks/>
          </p:cNvSpPr>
          <p:nvPr/>
        </p:nvSpPr>
        <p:spPr bwMode="auto">
          <a:xfrm rot="3489512" flipV="1">
            <a:off x="4236600" y="5217514"/>
            <a:ext cx="190500" cy="71438"/>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228" name="Group 58"/>
          <p:cNvGrpSpPr>
            <a:grpSpLocks/>
          </p:cNvGrpSpPr>
          <p:nvPr/>
        </p:nvGrpSpPr>
        <p:grpSpPr bwMode="auto">
          <a:xfrm rot="3489512">
            <a:off x="4343247" y="5413804"/>
            <a:ext cx="381000" cy="142875"/>
            <a:chOff x="1056" y="1872"/>
            <a:chExt cx="1152" cy="672"/>
          </a:xfrm>
        </p:grpSpPr>
        <p:sp>
          <p:nvSpPr>
            <p:cNvPr id="229"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230"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235" name="Group 54"/>
          <p:cNvGrpSpPr>
            <a:grpSpLocks/>
          </p:cNvGrpSpPr>
          <p:nvPr/>
        </p:nvGrpSpPr>
        <p:grpSpPr bwMode="auto">
          <a:xfrm rot="3489512">
            <a:off x="3809683" y="5333391"/>
            <a:ext cx="762000" cy="142875"/>
            <a:chOff x="1056" y="2112"/>
            <a:chExt cx="2304" cy="432"/>
          </a:xfrm>
        </p:grpSpPr>
        <p:grpSp>
          <p:nvGrpSpPr>
            <p:cNvPr id="236" name="Group 55"/>
            <p:cNvGrpSpPr>
              <a:grpSpLocks/>
            </p:cNvGrpSpPr>
            <p:nvPr/>
          </p:nvGrpSpPr>
          <p:grpSpPr bwMode="auto">
            <a:xfrm>
              <a:off x="1056" y="2112"/>
              <a:ext cx="1152" cy="432"/>
              <a:chOff x="1056" y="1872"/>
              <a:chExt cx="1152" cy="672"/>
            </a:xfrm>
          </p:grpSpPr>
          <p:sp>
            <p:nvSpPr>
              <p:cNvPr id="240"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241"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237" name="Group 58"/>
            <p:cNvGrpSpPr>
              <a:grpSpLocks/>
            </p:cNvGrpSpPr>
            <p:nvPr/>
          </p:nvGrpSpPr>
          <p:grpSpPr bwMode="auto">
            <a:xfrm>
              <a:off x="2208" y="2112"/>
              <a:ext cx="1152" cy="432"/>
              <a:chOff x="1056" y="1872"/>
              <a:chExt cx="1152" cy="672"/>
            </a:xfrm>
          </p:grpSpPr>
          <p:sp>
            <p:nvSpPr>
              <p:cNvPr id="238"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239"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4" name="Group 3"/>
          <p:cNvGrpSpPr/>
          <p:nvPr/>
        </p:nvGrpSpPr>
        <p:grpSpPr>
          <a:xfrm>
            <a:off x="3203299" y="5404105"/>
            <a:ext cx="3394075" cy="1081244"/>
            <a:chOff x="3203299" y="5404105"/>
            <a:chExt cx="3394075" cy="1081244"/>
          </a:xfrm>
        </p:grpSpPr>
        <p:sp>
          <p:nvSpPr>
            <p:cNvPr id="41003" name="Freeform 43"/>
            <p:cNvSpPr>
              <a:spLocks/>
            </p:cNvSpPr>
            <p:nvPr/>
          </p:nvSpPr>
          <p:spPr bwMode="auto">
            <a:xfrm>
              <a:off x="3203299" y="5404105"/>
              <a:ext cx="742950" cy="652463"/>
            </a:xfrm>
            <a:custGeom>
              <a:avLst/>
              <a:gdLst>
                <a:gd name="T0" fmla="*/ 0 w 468"/>
                <a:gd name="T1" fmla="*/ 411 h 411"/>
                <a:gd name="T2" fmla="*/ 0 w 468"/>
                <a:gd name="T3" fmla="*/ 0 h 411"/>
                <a:gd name="T4" fmla="*/ 109 w 468"/>
                <a:gd name="T5" fmla="*/ 0 h 411"/>
                <a:gd name="T6" fmla="*/ 217 w 468"/>
                <a:gd name="T7" fmla="*/ 34 h 411"/>
                <a:gd name="T8" fmla="*/ 326 w 468"/>
                <a:gd name="T9" fmla="*/ 102 h 411"/>
                <a:gd name="T10" fmla="*/ 468 w 468"/>
                <a:gd name="T11" fmla="*/ 409 h 411"/>
              </a:gdLst>
              <a:ahLst/>
              <a:cxnLst>
                <a:cxn ang="0">
                  <a:pos x="T0" y="T1"/>
                </a:cxn>
                <a:cxn ang="0">
                  <a:pos x="T2" y="T3"/>
                </a:cxn>
                <a:cxn ang="0">
                  <a:pos x="T4" y="T5"/>
                </a:cxn>
                <a:cxn ang="0">
                  <a:pos x="T6" y="T7"/>
                </a:cxn>
                <a:cxn ang="0">
                  <a:pos x="T8" y="T9"/>
                </a:cxn>
                <a:cxn ang="0">
                  <a:pos x="T10" y="T11"/>
                </a:cxn>
              </a:cxnLst>
              <a:rect l="0" t="0" r="r" b="b"/>
              <a:pathLst>
                <a:path w="468" h="411">
                  <a:moveTo>
                    <a:pt x="0" y="411"/>
                  </a:moveTo>
                  <a:lnTo>
                    <a:pt x="0" y="0"/>
                  </a:lnTo>
                  <a:lnTo>
                    <a:pt x="109" y="0"/>
                  </a:lnTo>
                  <a:lnTo>
                    <a:pt x="217" y="34"/>
                  </a:lnTo>
                  <a:lnTo>
                    <a:pt x="326" y="102"/>
                  </a:lnTo>
                  <a:lnTo>
                    <a:pt x="468" y="409"/>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a14="http://schemas.microsoft.com/office/drawing/2010/main" xmlns="" w="38100" cap="flat" cmpd="sng">
                  <a:solidFill>
                    <a:srgbClr val="009900"/>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04" name="Freeform 44"/>
            <p:cNvSpPr>
              <a:spLocks/>
            </p:cNvSpPr>
            <p:nvPr/>
          </p:nvSpPr>
          <p:spPr bwMode="auto">
            <a:xfrm>
              <a:off x="3838299" y="5521580"/>
              <a:ext cx="2759075" cy="762000"/>
            </a:xfrm>
            <a:custGeom>
              <a:avLst/>
              <a:gdLst>
                <a:gd name="T0" fmla="*/ 0 w 1738"/>
                <a:gd name="T1" fmla="*/ 171 h 480"/>
                <a:gd name="T2" fmla="*/ 181 w 1738"/>
                <a:gd name="T3" fmla="*/ 137 h 480"/>
                <a:gd name="T4" fmla="*/ 217 w 1738"/>
                <a:gd name="T5" fmla="*/ 103 h 480"/>
                <a:gd name="T6" fmla="*/ 290 w 1738"/>
                <a:gd name="T7" fmla="*/ 69 h 480"/>
                <a:gd name="T8" fmla="*/ 326 w 1738"/>
                <a:gd name="T9" fmla="*/ 0 h 480"/>
                <a:gd name="T10" fmla="*/ 434 w 1738"/>
                <a:gd name="T11" fmla="*/ 0 h 480"/>
                <a:gd name="T12" fmla="*/ 471 w 1738"/>
                <a:gd name="T13" fmla="*/ 34 h 480"/>
                <a:gd name="T14" fmla="*/ 507 w 1738"/>
                <a:gd name="T15" fmla="*/ 69 h 480"/>
                <a:gd name="T16" fmla="*/ 543 w 1738"/>
                <a:gd name="T17" fmla="*/ 103 h 480"/>
                <a:gd name="T18" fmla="*/ 579 w 1738"/>
                <a:gd name="T19" fmla="*/ 103 h 480"/>
                <a:gd name="T20" fmla="*/ 688 w 1738"/>
                <a:gd name="T21" fmla="*/ 137 h 480"/>
                <a:gd name="T22" fmla="*/ 760 w 1738"/>
                <a:gd name="T23" fmla="*/ 137 h 480"/>
                <a:gd name="T24" fmla="*/ 797 w 1738"/>
                <a:gd name="T25" fmla="*/ 137 h 480"/>
                <a:gd name="T26" fmla="*/ 833 w 1738"/>
                <a:gd name="T27" fmla="*/ 103 h 480"/>
                <a:gd name="T28" fmla="*/ 905 w 1738"/>
                <a:gd name="T29" fmla="*/ 69 h 480"/>
                <a:gd name="T30" fmla="*/ 941 w 1738"/>
                <a:gd name="T31" fmla="*/ 34 h 480"/>
                <a:gd name="T32" fmla="*/ 941 w 1738"/>
                <a:gd name="T33" fmla="*/ 0 h 480"/>
                <a:gd name="T34" fmla="*/ 978 w 1738"/>
                <a:gd name="T35" fmla="*/ 0 h 480"/>
                <a:gd name="T36" fmla="*/ 1014 w 1738"/>
                <a:gd name="T37" fmla="*/ 0 h 480"/>
                <a:gd name="T38" fmla="*/ 1050 w 1738"/>
                <a:gd name="T39" fmla="*/ 0 h 480"/>
                <a:gd name="T40" fmla="*/ 1086 w 1738"/>
                <a:gd name="T41" fmla="*/ 0 h 480"/>
                <a:gd name="T42" fmla="*/ 1195 w 1738"/>
                <a:gd name="T43" fmla="*/ 34 h 480"/>
                <a:gd name="T44" fmla="*/ 1376 w 1738"/>
                <a:gd name="T45" fmla="*/ 137 h 480"/>
                <a:gd name="T46" fmla="*/ 1593 w 1738"/>
                <a:gd name="T47" fmla="*/ 69 h 480"/>
                <a:gd name="T48" fmla="*/ 1738 w 1738"/>
                <a:gd name="T49" fmla="*/ 103 h 480"/>
                <a:gd name="T50" fmla="*/ 1738 w 1738"/>
                <a:gd name="T51" fmla="*/ 480 h 480"/>
                <a:gd name="T52" fmla="*/ 152 w 1738"/>
                <a:gd name="T53" fmla="*/ 47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8" h="480">
                  <a:moveTo>
                    <a:pt x="0" y="171"/>
                  </a:moveTo>
                  <a:lnTo>
                    <a:pt x="181" y="137"/>
                  </a:lnTo>
                  <a:lnTo>
                    <a:pt x="217" y="103"/>
                  </a:lnTo>
                  <a:lnTo>
                    <a:pt x="290" y="69"/>
                  </a:lnTo>
                  <a:lnTo>
                    <a:pt x="326" y="0"/>
                  </a:lnTo>
                  <a:lnTo>
                    <a:pt x="434" y="0"/>
                  </a:lnTo>
                  <a:lnTo>
                    <a:pt x="471" y="34"/>
                  </a:lnTo>
                  <a:lnTo>
                    <a:pt x="507" y="69"/>
                  </a:lnTo>
                  <a:lnTo>
                    <a:pt x="543" y="103"/>
                  </a:lnTo>
                  <a:lnTo>
                    <a:pt x="579" y="103"/>
                  </a:lnTo>
                  <a:lnTo>
                    <a:pt x="688" y="137"/>
                  </a:lnTo>
                  <a:lnTo>
                    <a:pt x="760" y="137"/>
                  </a:lnTo>
                  <a:lnTo>
                    <a:pt x="797" y="137"/>
                  </a:lnTo>
                  <a:lnTo>
                    <a:pt x="833" y="103"/>
                  </a:lnTo>
                  <a:lnTo>
                    <a:pt x="905" y="69"/>
                  </a:lnTo>
                  <a:lnTo>
                    <a:pt x="941" y="34"/>
                  </a:lnTo>
                  <a:lnTo>
                    <a:pt x="941" y="0"/>
                  </a:lnTo>
                  <a:lnTo>
                    <a:pt x="978" y="0"/>
                  </a:lnTo>
                  <a:lnTo>
                    <a:pt x="1014" y="0"/>
                  </a:lnTo>
                  <a:lnTo>
                    <a:pt x="1050" y="0"/>
                  </a:lnTo>
                  <a:lnTo>
                    <a:pt x="1086" y="0"/>
                  </a:lnTo>
                  <a:lnTo>
                    <a:pt x="1195" y="34"/>
                  </a:lnTo>
                  <a:lnTo>
                    <a:pt x="1376" y="137"/>
                  </a:lnTo>
                  <a:lnTo>
                    <a:pt x="1593" y="69"/>
                  </a:lnTo>
                  <a:lnTo>
                    <a:pt x="1738" y="103"/>
                  </a:lnTo>
                  <a:lnTo>
                    <a:pt x="1738" y="480"/>
                  </a:lnTo>
                  <a:lnTo>
                    <a:pt x="152" y="473"/>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a14="http://schemas.microsoft.com/office/drawing/2010/main" xmlns="" w="38100" cap="flat" cmpd="sng">
                  <a:solidFill>
                    <a:srgbClr val="009900"/>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7" name="Line 77"/>
            <p:cNvSpPr>
              <a:spLocks noChangeShapeType="1"/>
            </p:cNvSpPr>
            <p:nvPr/>
          </p:nvSpPr>
          <p:spPr bwMode="auto">
            <a:xfrm>
              <a:off x="4019320" y="5897241"/>
              <a:ext cx="297473" cy="58810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8" name="Line 78"/>
            <p:cNvSpPr>
              <a:spLocks noChangeShapeType="1"/>
            </p:cNvSpPr>
            <p:nvPr/>
          </p:nvSpPr>
          <p:spPr bwMode="auto">
            <a:xfrm flipH="1" flipV="1">
              <a:off x="3728295" y="5590499"/>
              <a:ext cx="389403" cy="778806"/>
            </a:xfrm>
            <a:prstGeom prst="line">
              <a:avLst/>
            </a:prstGeom>
            <a:noFill/>
            <a:ln w="3810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sp>
        <p:nvSpPr>
          <p:cNvPr id="243" name="Line 83"/>
          <p:cNvSpPr>
            <a:spLocks noChangeShapeType="1"/>
          </p:cNvSpPr>
          <p:nvPr/>
        </p:nvSpPr>
        <p:spPr bwMode="auto">
          <a:xfrm flipH="1">
            <a:off x="3705247" y="4280410"/>
            <a:ext cx="1299372" cy="755582"/>
          </a:xfrm>
          <a:prstGeom prst="line">
            <a:avLst/>
          </a:prstGeom>
          <a:noFill/>
          <a:ln w="25400">
            <a:solidFill>
              <a:srgbClr val="FF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en-US" sz="2400">
              <a:solidFill>
                <a:srgbClr val="000000"/>
              </a:solidFill>
              <a:latin typeface="Calibri"/>
              <a:ea typeface="ＭＳ Ｐゴシック" charset="0"/>
              <a:cs typeface="Calibri"/>
            </a:endParaRPr>
          </a:p>
        </p:txBody>
      </p:sp>
    </p:spTree>
    <p:extLst>
      <p:ext uri="{BB962C8B-B14F-4D97-AF65-F5344CB8AC3E}">
        <p14:creationId xmlns:p14="http://schemas.microsoft.com/office/powerpoint/2010/main" val="320392216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6332684-E915-8249-AAB6-6F739ABA7741}"/>
              </a:ext>
            </a:extLst>
          </p:cNvPr>
          <p:cNvGrpSpPr/>
          <p:nvPr/>
        </p:nvGrpSpPr>
        <p:grpSpPr>
          <a:xfrm>
            <a:off x="227482" y="3921960"/>
            <a:ext cx="3893488" cy="579371"/>
            <a:chOff x="1641059" y="4452874"/>
            <a:chExt cx="5191317" cy="772494"/>
          </a:xfrm>
        </p:grpSpPr>
        <p:sp>
          <p:nvSpPr>
            <p:cNvPr id="5" name="Rectangle 4"/>
            <p:cNvSpPr>
              <a:spLocks noChangeArrowheads="1"/>
            </p:cNvSpPr>
            <p:nvPr/>
          </p:nvSpPr>
          <p:spPr bwMode="auto">
            <a:xfrm>
              <a:off x="1641059" y="4452874"/>
              <a:ext cx="5191317" cy="74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95263" indent="-195263"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lnSpc>
                  <a:spcPts val="1875"/>
                </a:lnSpc>
                <a:buClr>
                  <a:schemeClr val="bg2"/>
                </a:buClr>
              </a:pPr>
              <a:r>
                <a:rPr lang="en-US" altLang="en-US" sz="1500" dirty="0"/>
                <a:t>Where we define the distance as:</a:t>
              </a:r>
            </a:p>
            <a:p>
              <a:pPr eaLnBrk="1" hangingPunct="1">
                <a:lnSpc>
                  <a:spcPts val="1875"/>
                </a:lnSpc>
                <a:buClr>
                  <a:schemeClr val="bg2"/>
                </a:buClr>
              </a:pPr>
              <a:r>
                <a:rPr lang="en-US" altLang="en-US" sz="1500" dirty="0"/>
                <a:t>n whole      cycles + a residual     phase (</a:t>
              </a:r>
              <a:r>
                <a:rPr lang="en-US" altLang="en-US" sz="1500" dirty="0" err="1"/>
                <a:t>ɸ</a:t>
              </a:r>
              <a:r>
                <a:rPr lang="en-US" altLang="en-US" sz="1500" dirty="0"/>
                <a:t>)</a:t>
              </a:r>
            </a:p>
          </p:txBody>
        </p:sp>
        <p:pic>
          <p:nvPicPr>
            <p:cNvPr id="6" name="Picture 18" descr="4444.png"/>
            <p:cNvPicPr>
              <a:picLocks noChangeAspect="1"/>
            </p:cNvPicPr>
            <p:nvPr/>
          </p:nvPicPr>
          <p:blipFill>
            <a:blip r:embed="rId3">
              <a:extLst>
                <a:ext uri="{28A0092B-C50C-407E-A947-70E740481C1C}">
                  <a14:useLocalDpi xmlns:a14="http://schemas.microsoft.com/office/drawing/2010/main" val="0"/>
                </a:ext>
              </a:extLst>
            </a:blip>
            <a:srcRect l="31703" r="44759"/>
            <a:stretch>
              <a:fillRect/>
            </a:stretch>
          </p:blipFill>
          <p:spPr bwMode="auto">
            <a:xfrm>
              <a:off x="2707859" y="4796743"/>
              <a:ext cx="222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descr="4444.png"/>
            <p:cNvPicPr>
              <a:picLocks noChangeAspect="1"/>
            </p:cNvPicPr>
            <p:nvPr/>
          </p:nvPicPr>
          <p:blipFill>
            <a:blip r:embed="rId3">
              <a:extLst>
                <a:ext uri="{28A0092B-C50C-407E-A947-70E740481C1C}">
                  <a14:useLocalDpi xmlns:a14="http://schemas.microsoft.com/office/drawing/2010/main" val="0"/>
                </a:ext>
              </a:extLst>
            </a:blip>
            <a:srcRect l="31703" r="52217"/>
            <a:stretch>
              <a:fillRect/>
            </a:stretch>
          </p:blipFill>
          <p:spPr bwMode="auto">
            <a:xfrm>
              <a:off x="5219284" y="4775520"/>
              <a:ext cx="152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1">
            <a:extLst>
              <a:ext uri="{FF2B5EF4-FFF2-40B4-BE49-F238E27FC236}">
                <a16:creationId xmlns:a16="http://schemas.microsoft.com/office/drawing/2014/main" id="{B528A787-3696-8C44-B73D-1352B588002F}"/>
              </a:ext>
            </a:extLst>
          </p:cNvPr>
          <p:cNvGrpSpPr/>
          <p:nvPr/>
        </p:nvGrpSpPr>
        <p:grpSpPr>
          <a:xfrm>
            <a:off x="603580" y="1933353"/>
            <a:ext cx="2971800" cy="1888224"/>
            <a:chOff x="5555872" y="1605372"/>
            <a:chExt cx="3962400" cy="2517632"/>
          </a:xfrm>
        </p:grpSpPr>
        <p:sp>
          <p:nvSpPr>
            <p:cNvPr id="9" name="Rectangle 8"/>
            <p:cNvSpPr>
              <a:spLocks noChangeArrowheads="1"/>
            </p:cNvSpPr>
            <p:nvPr/>
          </p:nvSpPr>
          <p:spPr bwMode="auto">
            <a:xfrm>
              <a:off x="6832376" y="2140360"/>
              <a:ext cx="304800" cy="762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sp>
          <p:nvSpPr>
            <p:cNvPr id="10" name="Rectangle 9"/>
            <p:cNvSpPr>
              <a:spLocks noChangeArrowheads="1"/>
            </p:cNvSpPr>
            <p:nvPr/>
          </p:nvSpPr>
          <p:spPr bwMode="auto">
            <a:xfrm>
              <a:off x="7441976" y="2140360"/>
              <a:ext cx="304800" cy="762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cxnSp>
          <p:nvCxnSpPr>
            <p:cNvPr id="11" name="Straight Connector 24"/>
            <p:cNvCxnSpPr>
              <a:cxnSpLocks noChangeShapeType="1"/>
              <a:stCxn id="9" idx="3"/>
              <a:endCxn id="10" idx="1"/>
            </p:cNvCxnSpPr>
            <p:nvPr/>
          </p:nvCxnSpPr>
          <p:spPr bwMode="auto">
            <a:xfrm>
              <a:off x="7137176" y="2178461"/>
              <a:ext cx="3048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2" name="Rectangle 11"/>
            <p:cNvSpPr>
              <a:spLocks noChangeArrowheads="1"/>
            </p:cNvSpPr>
            <p:nvPr/>
          </p:nvSpPr>
          <p:spPr bwMode="auto">
            <a:xfrm>
              <a:off x="7213376" y="2064160"/>
              <a:ext cx="152400" cy="2286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cxnSp>
          <p:nvCxnSpPr>
            <p:cNvPr id="13" name="Straight Connector 12"/>
            <p:cNvCxnSpPr>
              <a:cxnSpLocks noChangeShapeType="1"/>
              <a:stCxn id="12" idx="2"/>
            </p:cNvCxnSpPr>
            <p:nvPr/>
          </p:nvCxnSpPr>
          <p:spPr bwMode="auto">
            <a:xfrm rot="5400000">
              <a:off x="5956870" y="2787266"/>
              <a:ext cx="1827212" cy="8382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rot="16200000" flipH="1">
              <a:off x="6832376" y="2748372"/>
              <a:ext cx="1828800" cy="9144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a:off x="7289576" y="2670586"/>
              <a:ext cx="1752600" cy="1587"/>
            </a:xfrm>
            <a:prstGeom prst="straightConnector1">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16" name="TextBox 15"/>
            <p:cNvSpPr txBox="1">
              <a:spLocks noChangeArrowheads="1"/>
            </p:cNvSpPr>
            <p:nvPr/>
          </p:nvSpPr>
          <p:spPr bwMode="auto">
            <a:xfrm>
              <a:off x="7032401" y="2653123"/>
              <a:ext cx="23728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a:t>Synthetic antenna </a:t>
              </a:r>
            </a:p>
          </p:txBody>
        </p:sp>
        <p:cxnSp>
          <p:nvCxnSpPr>
            <p:cNvPr id="17" name="Straight Connector 16"/>
            <p:cNvCxnSpPr/>
            <p:nvPr/>
          </p:nvCxnSpPr>
          <p:spPr bwMode="auto">
            <a:xfrm rot="5400000">
              <a:off x="8051577" y="3967573"/>
              <a:ext cx="303212" cy="1587"/>
            </a:xfrm>
            <a:prstGeom prst="line">
              <a:avLst/>
            </a:prstGeom>
            <a:solidFill>
              <a:schemeClr val="hlink"/>
            </a:solidFill>
            <a:ln w="38100" cap="flat" cmpd="sng" algn="ctr">
              <a:solidFill>
                <a:schemeClr val="accent6">
                  <a:lumMod val="50000"/>
                </a:schemeClr>
              </a:solidFill>
              <a:prstDash val="solid"/>
              <a:round/>
              <a:headEnd type="none" w="med" len="med"/>
              <a:tailEnd type="none" w="med" len="med"/>
            </a:ln>
            <a:effectLst/>
          </p:spPr>
        </p:cxnSp>
        <p:sp>
          <p:nvSpPr>
            <p:cNvPr id="18" name="Cloud 17"/>
            <p:cNvSpPr/>
            <p:nvPr/>
          </p:nvSpPr>
          <p:spPr bwMode="auto">
            <a:xfrm>
              <a:off x="8127776" y="3586572"/>
              <a:ext cx="114300" cy="304800"/>
            </a:xfrm>
            <a:prstGeom prst="cloud">
              <a:avLst/>
            </a:prstGeom>
            <a:solidFill>
              <a:schemeClr val="accent1">
                <a:lumMod val="90000"/>
                <a:lumOff val="10000"/>
              </a:schemeClr>
            </a:solidFill>
            <a:ln w="3175" cap="flat" cmpd="sng" algn="ctr">
              <a:solidFill>
                <a:schemeClr val="tx1"/>
              </a:solidFill>
              <a:prstDash val="solid"/>
              <a:round/>
              <a:headEnd type="none" w="med" len="med"/>
              <a:tailEnd type="none" w="med" len="med"/>
            </a:ln>
            <a:effectLst/>
          </p:spPr>
          <p:txBody>
            <a:bodyPr lIns="0" tIns="0" rIns="0" bIns="0"/>
            <a:lstStyle/>
            <a:p>
              <a:pPr>
                <a:defRPr/>
              </a:pPr>
              <a:endParaRPr lang="en-US" sz="1350">
                <a:latin typeface="Arial" charset="0"/>
                <a:ea typeface="ＭＳ Ｐゴシック" pitchFamily="-65" charset="-128"/>
                <a:cs typeface="ＭＳ Ｐゴシック" pitchFamily="-65" charset="-128"/>
              </a:endParaRPr>
            </a:p>
          </p:txBody>
        </p:sp>
        <p:cxnSp>
          <p:nvCxnSpPr>
            <p:cNvPr id="34833" name="Straight Connector 70"/>
            <p:cNvCxnSpPr>
              <a:cxnSpLocks noChangeShapeType="1"/>
            </p:cNvCxnSpPr>
            <p:nvPr/>
          </p:nvCxnSpPr>
          <p:spPr bwMode="auto">
            <a:xfrm>
              <a:off x="5555872" y="4123004"/>
              <a:ext cx="39624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a:off x="7708676" y="1986372"/>
              <a:ext cx="838200" cy="1588"/>
            </a:xfrm>
            <a:prstGeom prst="straightConnector1">
              <a:avLst/>
            </a:prstGeom>
            <a:noFill/>
            <a:ln w="3175">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TextBox 20"/>
            <p:cNvSpPr txBox="1">
              <a:spLocks noChangeArrowheads="1"/>
            </p:cNvSpPr>
            <p:nvPr/>
          </p:nvSpPr>
          <p:spPr bwMode="auto">
            <a:xfrm>
              <a:off x="7670576" y="1605372"/>
              <a:ext cx="73353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a:t>v</a:t>
              </a:r>
              <a:r>
                <a:rPr lang="en-US" altLang="en-US" sz="1500" baseline="-25000"/>
                <a:t>flight</a:t>
              </a:r>
            </a:p>
          </p:txBody>
        </p:sp>
        <p:sp>
          <p:nvSpPr>
            <p:cNvPr id="34836" name="Rectangle 74"/>
            <p:cNvSpPr>
              <a:spLocks noChangeArrowheads="1"/>
            </p:cNvSpPr>
            <p:nvPr/>
          </p:nvSpPr>
          <p:spPr bwMode="auto">
            <a:xfrm>
              <a:off x="6832376" y="2138772"/>
              <a:ext cx="304800" cy="762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sp>
          <p:nvSpPr>
            <p:cNvPr id="34837" name="Rectangle 75"/>
            <p:cNvSpPr>
              <a:spLocks noChangeArrowheads="1"/>
            </p:cNvSpPr>
            <p:nvPr/>
          </p:nvSpPr>
          <p:spPr bwMode="auto">
            <a:xfrm>
              <a:off x="7441976" y="2138772"/>
              <a:ext cx="304800" cy="762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cxnSp>
          <p:nvCxnSpPr>
            <p:cNvPr id="34838" name="Straight Connector 24"/>
            <p:cNvCxnSpPr>
              <a:cxnSpLocks noChangeShapeType="1"/>
              <a:stCxn id="34836" idx="3"/>
              <a:endCxn id="34837" idx="1"/>
            </p:cNvCxnSpPr>
            <p:nvPr/>
          </p:nvCxnSpPr>
          <p:spPr bwMode="auto">
            <a:xfrm>
              <a:off x="7137176" y="2176872"/>
              <a:ext cx="3048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839" name="Rectangle 77"/>
            <p:cNvSpPr>
              <a:spLocks noChangeArrowheads="1"/>
            </p:cNvSpPr>
            <p:nvPr/>
          </p:nvSpPr>
          <p:spPr bwMode="auto">
            <a:xfrm>
              <a:off x="7213376" y="2062572"/>
              <a:ext cx="152400" cy="2286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cxnSp>
          <p:nvCxnSpPr>
            <p:cNvPr id="34840" name="Straight Connector 78"/>
            <p:cNvCxnSpPr>
              <a:cxnSpLocks noChangeShapeType="1"/>
            </p:cNvCxnSpPr>
            <p:nvPr/>
          </p:nvCxnSpPr>
          <p:spPr bwMode="auto">
            <a:xfrm rot="5400000">
              <a:off x="5956870" y="2787266"/>
              <a:ext cx="1827212" cy="8382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34841" name="Straight Connector 79"/>
            <p:cNvCxnSpPr>
              <a:cxnSpLocks noChangeShapeType="1"/>
            </p:cNvCxnSpPr>
            <p:nvPr/>
          </p:nvCxnSpPr>
          <p:spPr bwMode="auto">
            <a:xfrm rot="16200000" flipH="1">
              <a:off x="6832376" y="2748372"/>
              <a:ext cx="1828800" cy="9144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24" name="Group 23">
            <a:extLst>
              <a:ext uri="{FF2B5EF4-FFF2-40B4-BE49-F238E27FC236}">
                <a16:creationId xmlns:a16="http://schemas.microsoft.com/office/drawing/2014/main" id="{C19CB791-F8FD-6745-BEAF-5D0B36DEF963}"/>
              </a:ext>
            </a:extLst>
          </p:cNvPr>
          <p:cNvGrpSpPr/>
          <p:nvPr/>
        </p:nvGrpSpPr>
        <p:grpSpPr>
          <a:xfrm>
            <a:off x="2210803" y="1390247"/>
            <a:ext cx="4966680" cy="323165"/>
            <a:chOff x="4635388" y="1071972"/>
            <a:chExt cx="6622240" cy="430886"/>
          </a:xfrm>
        </p:grpSpPr>
        <p:sp>
          <p:nvSpPr>
            <p:cNvPr id="34819" name="Rectangle 14"/>
            <p:cNvSpPr>
              <a:spLocks noChangeArrowheads="1"/>
            </p:cNvSpPr>
            <p:nvPr/>
          </p:nvSpPr>
          <p:spPr bwMode="auto">
            <a:xfrm>
              <a:off x="4635388" y="1071972"/>
              <a:ext cx="6622240"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b="1" dirty="0"/>
                <a:t>InSAR   =   In</a:t>
              </a:r>
              <a:r>
                <a:rPr lang="en-US" altLang="en-US" sz="1500" dirty="0"/>
                <a:t>terferometric   </a:t>
              </a:r>
              <a:r>
                <a:rPr lang="en-US" altLang="en-US" sz="1500" b="1" dirty="0"/>
                <a:t>S</a:t>
              </a:r>
              <a:r>
                <a:rPr lang="en-US" altLang="en-US" sz="1500" dirty="0"/>
                <a:t>ynthetic   </a:t>
              </a:r>
              <a:r>
                <a:rPr lang="en-US" altLang="en-US" sz="1500" b="1" dirty="0"/>
                <a:t>A</a:t>
              </a:r>
              <a:r>
                <a:rPr lang="en-US" altLang="en-US" sz="1500" dirty="0"/>
                <a:t>perture   </a:t>
              </a:r>
              <a:r>
                <a:rPr lang="en-US" altLang="en-US" sz="1500" b="1" dirty="0"/>
                <a:t>R</a:t>
              </a:r>
              <a:r>
                <a:rPr lang="en-US" altLang="en-US" sz="1500" dirty="0"/>
                <a:t>adar</a:t>
              </a:r>
            </a:p>
          </p:txBody>
        </p:sp>
        <p:sp>
          <p:nvSpPr>
            <p:cNvPr id="28" name="Rounded Rectangle 27"/>
            <p:cNvSpPr>
              <a:spLocks noChangeArrowheads="1"/>
            </p:cNvSpPr>
            <p:nvPr/>
          </p:nvSpPr>
          <p:spPr bwMode="auto">
            <a:xfrm>
              <a:off x="7797688" y="1071972"/>
              <a:ext cx="3314700" cy="400050"/>
            </a:xfrm>
            <a:prstGeom prst="roundRect">
              <a:avLst>
                <a:gd name="adj" fmla="val 16667"/>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grpSp>
      <p:grpSp>
        <p:nvGrpSpPr>
          <p:cNvPr id="19" name="Group 18">
            <a:extLst>
              <a:ext uri="{FF2B5EF4-FFF2-40B4-BE49-F238E27FC236}">
                <a16:creationId xmlns:a16="http://schemas.microsoft.com/office/drawing/2014/main" id="{B7BFB231-EAE8-E345-A34C-2CDCBF5BA2BC}"/>
              </a:ext>
            </a:extLst>
          </p:cNvPr>
          <p:cNvGrpSpPr/>
          <p:nvPr/>
        </p:nvGrpSpPr>
        <p:grpSpPr>
          <a:xfrm>
            <a:off x="227484" y="4563830"/>
            <a:ext cx="3688762" cy="313896"/>
            <a:chOff x="5569387" y="5581179"/>
            <a:chExt cx="4918348" cy="418527"/>
          </a:xfrm>
        </p:grpSpPr>
        <p:sp>
          <p:nvSpPr>
            <p:cNvPr id="35" name="TextBox 34"/>
            <p:cNvSpPr txBox="1"/>
            <p:nvPr/>
          </p:nvSpPr>
          <p:spPr>
            <a:xfrm>
              <a:off x="5641794" y="5592646"/>
              <a:ext cx="4714391" cy="400109"/>
            </a:xfrm>
            <a:prstGeom prst="rect">
              <a:avLst/>
            </a:prstGeom>
            <a:noFill/>
          </p:spPr>
          <p:txBody>
            <a:bodyPr wrap="square" rtlCol="0">
              <a:spAutoFit/>
            </a:bodyPr>
            <a:lstStyle/>
            <a:p>
              <a:r>
                <a:rPr lang="en-US" sz="1350" b="1" dirty="0">
                  <a:solidFill>
                    <a:srgbClr val="FF0000"/>
                  </a:solidFill>
                </a:rPr>
                <a:t>Signal is recorded as a complex number:</a:t>
              </a:r>
              <a:endParaRPr lang="en-GB" sz="1350" b="1" dirty="0">
                <a:solidFill>
                  <a:srgbClr val="FF0000"/>
                </a:solidFill>
              </a:endParaRPr>
            </a:p>
          </p:txBody>
        </p:sp>
        <p:sp>
          <p:nvSpPr>
            <p:cNvPr id="36" name="Rectangle 35"/>
            <p:cNvSpPr/>
            <p:nvPr/>
          </p:nvSpPr>
          <p:spPr bwMode="auto">
            <a:xfrm>
              <a:off x="5569387" y="5581179"/>
              <a:ext cx="4786796" cy="400050"/>
            </a:xfrm>
            <a:prstGeom prst="rect">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20000"/>
                </a:spcBef>
                <a:spcAft>
                  <a:spcPct val="0"/>
                </a:spcAft>
              </a:pPr>
              <a:endParaRPr lang="en-GB" sz="1500">
                <a:latin typeface="Arial" charset="0"/>
              </a:endParaRPr>
            </a:p>
          </p:txBody>
        </p:sp>
        <p:sp>
          <p:nvSpPr>
            <p:cNvPr id="3" name="TextBox 2"/>
            <p:cNvSpPr txBox="1"/>
            <p:nvPr/>
          </p:nvSpPr>
          <p:spPr>
            <a:xfrm>
              <a:off x="9563978" y="5599598"/>
              <a:ext cx="923757" cy="400108"/>
            </a:xfrm>
            <a:prstGeom prst="rect">
              <a:avLst/>
            </a:prstGeom>
            <a:noFill/>
          </p:spPr>
          <p:txBody>
            <a:bodyPr wrap="none" rtlCol="0">
              <a:spAutoFit/>
            </a:bodyPr>
            <a:lstStyle/>
            <a:p>
              <a:r>
                <a:rPr lang="en-US" sz="1350" dirty="0">
                  <a:solidFill>
                    <a:srgbClr val="FF0000"/>
                  </a:solidFill>
                </a:rPr>
                <a:t>Z=</a:t>
              </a:r>
              <a:r>
                <a:rPr lang="en-US" sz="1350" dirty="0" err="1">
                  <a:solidFill>
                    <a:srgbClr val="FF0000"/>
                  </a:solidFill>
                </a:rPr>
                <a:t>Ae</a:t>
              </a:r>
              <a:r>
                <a:rPr lang="en-US" sz="1350" baseline="30000" dirty="0" err="1">
                  <a:solidFill>
                    <a:srgbClr val="FF0000"/>
                  </a:solidFill>
                </a:rPr>
                <a:t>iɸ</a:t>
              </a:r>
              <a:endParaRPr lang="en-GB" sz="1350" dirty="0">
                <a:solidFill>
                  <a:srgbClr val="FF0000"/>
                </a:solidFill>
              </a:endParaRPr>
            </a:p>
          </p:txBody>
        </p:sp>
      </p:grpSp>
      <p:sp>
        <p:nvSpPr>
          <p:cNvPr id="37" name="TextBox 36">
            <a:extLst>
              <a:ext uri="{FF2B5EF4-FFF2-40B4-BE49-F238E27FC236}">
                <a16:creationId xmlns:a16="http://schemas.microsoft.com/office/drawing/2014/main" id="{32E64F3C-E3F7-E14C-B80C-937100A98E5D}"/>
              </a:ext>
            </a:extLst>
          </p:cNvPr>
          <p:cNvSpPr txBox="1"/>
          <p:nvPr/>
        </p:nvSpPr>
        <p:spPr>
          <a:xfrm>
            <a:off x="7177483" y="5732003"/>
            <a:ext cx="1966517" cy="461665"/>
          </a:xfrm>
          <a:prstGeom prst="rect">
            <a:avLst/>
          </a:prstGeom>
          <a:noFill/>
        </p:spPr>
        <p:txBody>
          <a:bodyPr wrap="square" rtlCol="0">
            <a:spAutoFit/>
          </a:bodyPr>
          <a:lstStyle/>
          <a:p>
            <a:r>
              <a:rPr lang="en-US" sz="1200" i="1" dirty="0"/>
              <a:t>Modified from David Bekaert</a:t>
            </a:r>
          </a:p>
        </p:txBody>
      </p:sp>
      <p:sp>
        <p:nvSpPr>
          <p:cNvPr id="38" name="Rectangle 37">
            <a:extLst>
              <a:ext uri="{FF2B5EF4-FFF2-40B4-BE49-F238E27FC236}">
                <a16:creationId xmlns:a16="http://schemas.microsoft.com/office/drawing/2014/main" id="{5E590658-A530-844D-B236-14A254AFD8C9}"/>
              </a:ext>
            </a:extLst>
          </p:cNvPr>
          <p:cNvSpPr/>
          <p:nvPr/>
        </p:nvSpPr>
        <p:spPr>
          <a:xfrm>
            <a:off x="189339" y="973527"/>
            <a:ext cx="3959161" cy="369332"/>
          </a:xfrm>
          <a:prstGeom prst="rect">
            <a:avLst/>
          </a:prstGeom>
        </p:spPr>
        <p:txBody>
          <a:bodyPr wrap="none">
            <a:spAutoFit/>
          </a:bodyPr>
          <a:lstStyle/>
          <a:p>
            <a:r>
              <a:rPr lang="en-US" b="1" u="sng" dirty="0"/>
              <a:t>SAR: Synthetic </a:t>
            </a:r>
            <a:r>
              <a:rPr lang="en-US" b="1" u="sng" dirty="0" err="1"/>
              <a:t>Aperature</a:t>
            </a:r>
            <a:r>
              <a:rPr lang="en-US" b="1" u="sng" dirty="0"/>
              <a:t> RADAR </a:t>
            </a:r>
          </a:p>
        </p:txBody>
      </p:sp>
      <p:pic>
        <p:nvPicPr>
          <p:cNvPr id="42" name="CB274DF2-9870-489B-BB91-802F9CFAA62F" descr="65F37EED-F9AA-4C43-A71A-1A9C15D38A5E@wireless">
            <a:extLst>
              <a:ext uri="{FF2B5EF4-FFF2-40B4-BE49-F238E27FC236}">
                <a16:creationId xmlns:a16="http://schemas.microsoft.com/office/drawing/2014/main" id="{23E9C6E2-F72C-E144-8A19-692C446FD5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8320" y="2712410"/>
            <a:ext cx="2328581" cy="223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263FD7AF-6FAE-437D-B2D2-5D8CFF48A849" descr="37EA575F-BE33-4A1F-AE38-323362B0A5ED@wireless">
            <a:extLst>
              <a:ext uri="{FF2B5EF4-FFF2-40B4-BE49-F238E27FC236}">
                <a16:creationId xmlns:a16="http://schemas.microsoft.com/office/drawing/2014/main" id="{A4D16541-B28F-5C4D-A2FB-91174B193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117" y="2769889"/>
            <a:ext cx="2268800" cy="21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a:extLst>
              <a:ext uri="{FF2B5EF4-FFF2-40B4-BE49-F238E27FC236}">
                <a16:creationId xmlns:a16="http://schemas.microsoft.com/office/drawing/2014/main" id="{F5F40C0A-2487-144A-B3CA-3406698B1AFF}"/>
              </a:ext>
            </a:extLst>
          </p:cNvPr>
          <p:cNvSpPr txBox="1"/>
          <p:nvPr/>
        </p:nvSpPr>
        <p:spPr>
          <a:xfrm>
            <a:off x="4817864" y="2378592"/>
            <a:ext cx="1242648" cy="300082"/>
          </a:xfrm>
          <a:prstGeom prst="rect">
            <a:avLst/>
          </a:prstGeom>
          <a:noFill/>
        </p:spPr>
        <p:txBody>
          <a:bodyPr wrap="none" rtlCol="0">
            <a:spAutoFit/>
          </a:bodyPr>
          <a:lstStyle/>
          <a:p>
            <a:r>
              <a:rPr lang="en-US" sz="1350" dirty="0"/>
              <a:t>Amplitude (</a:t>
            </a:r>
            <a:r>
              <a:rPr lang="en-US" sz="1350" b="1" dirty="0"/>
              <a:t>A</a:t>
            </a:r>
            <a:r>
              <a:rPr lang="en-US" sz="1350" dirty="0"/>
              <a:t>)</a:t>
            </a:r>
            <a:endParaRPr lang="en-GB" sz="1350" dirty="0"/>
          </a:p>
        </p:txBody>
      </p:sp>
      <p:sp>
        <p:nvSpPr>
          <p:cNvPr id="45" name="TextBox 44">
            <a:extLst>
              <a:ext uri="{FF2B5EF4-FFF2-40B4-BE49-F238E27FC236}">
                <a16:creationId xmlns:a16="http://schemas.microsoft.com/office/drawing/2014/main" id="{1DEA9E24-17B1-C248-B315-D6F6FF001CA5}"/>
              </a:ext>
            </a:extLst>
          </p:cNvPr>
          <p:cNvSpPr txBox="1"/>
          <p:nvPr/>
        </p:nvSpPr>
        <p:spPr>
          <a:xfrm>
            <a:off x="7507408" y="2415040"/>
            <a:ext cx="970137" cy="300082"/>
          </a:xfrm>
          <a:prstGeom prst="rect">
            <a:avLst/>
          </a:prstGeom>
          <a:noFill/>
        </p:spPr>
        <p:txBody>
          <a:bodyPr wrap="none" rtlCol="0">
            <a:spAutoFit/>
          </a:bodyPr>
          <a:lstStyle/>
          <a:p>
            <a:r>
              <a:rPr lang="en-US" sz="1350" dirty="0"/>
              <a:t>Phase (</a:t>
            </a:r>
            <a:r>
              <a:rPr lang="en-US" sz="1350" b="1" i="1" dirty="0"/>
              <a:t>ɸ</a:t>
            </a:r>
            <a:r>
              <a:rPr lang="en-US" sz="1350" dirty="0"/>
              <a:t>)</a:t>
            </a:r>
            <a:endParaRPr lang="en-GB" sz="1350" dirty="0"/>
          </a:p>
        </p:txBody>
      </p:sp>
      <p:sp>
        <p:nvSpPr>
          <p:cNvPr id="25" name="Right Arrow 24">
            <a:extLst>
              <a:ext uri="{FF2B5EF4-FFF2-40B4-BE49-F238E27FC236}">
                <a16:creationId xmlns:a16="http://schemas.microsoft.com/office/drawing/2014/main" id="{195E2944-143A-F344-97A2-71979ABA0D9D}"/>
              </a:ext>
            </a:extLst>
          </p:cNvPr>
          <p:cNvSpPr/>
          <p:nvPr/>
        </p:nvSpPr>
        <p:spPr>
          <a:xfrm>
            <a:off x="3989502" y="4366012"/>
            <a:ext cx="257750" cy="194959"/>
          </a:xfrm>
          <a:prstGeom prst="right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id="{F486FBAE-08B2-7448-8C82-33A2401BED71}"/>
              </a:ext>
            </a:extLst>
          </p:cNvPr>
          <p:cNvSpPr txBox="1"/>
          <p:nvPr/>
        </p:nvSpPr>
        <p:spPr>
          <a:xfrm>
            <a:off x="6603641" y="3640775"/>
            <a:ext cx="203202" cy="300082"/>
          </a:xfrm>
          <a:prstGeom prst="rect">
            <a:avLst/>
          </a:prstGeom>
          <a:noFill/>
        </p:spPr>
        <p:txBody>
          <a:bodyPr wrap="square" rtlCol="0">
            <a:spAutoFit/>
          </a:bodyPr>
          <a:lstStyle/>
          <a:p>
            <a:r>
              <a:rPr lang="en-US" sz="1350" dirty="0"/>
              <a:t>+</a:t>
            </a:r>
          </a:p>
        </p:txBody>
      </p:sp>
    </p:spTree>
    <p:extLst>
      <p:ext uri="{BB962C8B-B14F-4D97-AF65-F5344CB8AC3E}">
        <p14:creationId xmlns:p14="http://schemas.microsoft.com/office/powerpoint/2010/main" val="25777152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5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0"/>
                                  </p:stCondLst>
                                  <p:childTnLst>
                                    <p:set>
                                      <p:cBhvr>
                                        <p:cTn id="9" dur="1" fill="hold">
                                          <p:stCondLst>
                                            <p:cond delay="0"/>
                                          </p:stCondLst>
                                        </p:cTn>
                                        <p:tgtEl>
                                          <p:spTgt spid="44"/>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1500"/>
                                  </p:stCondLst>
                                  <p:childTnLst>
                                    <p:set>
                                      <p:cBhvr>
                                        <p:cTn id="12" dur="1" fill="hold">
                                          <p:stCondLst>
                                            <p:cond delay="0"/>
                                          </p:stCondLst>
                                        </p:cTn>
                                        <p:tgtEl>
                                          <p:spTgt spid="43"/>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4" name="Rectangle 14"/>
          <p:cNvSpPr>
            <a:spLocks noChangeArrowheads="1"/>
          </p:cNvSpPr>
          <p:nvPr/>
        </p:nvSpPr>
        <p:spPr bwMode="auto">
          <a:xfrm>
            <a:off x="1771650" y="1589442"/>
            <a:ext cx="63436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b="1" dirty="0" err="1"/>
              <a:t>InSAR</a:t>
            </a:r>
            <a:r>
              <a:rPr lang="en-US" altLang="en-US" sz="1500" b="1" dirty="0"/>
              <a:t>   =   </a:t>
            </a:r>
            <a:r>
              <a:rPr lang="en-US" altLang="en-US" sz="1500" b="1" dirty="0" err="1"/>
              <a:t>In</a:t>
            </a:r>
            <a:r>
              <a:rPr lang="en-US" altLang="en-US" sz="1500" dirty="0" err="1"/>
              <a:t>terferometric</a:t>
            </a:r>
            <a:r>
              <a:rPr lang="en-US" altLang="en-US" sz="1500" dirty="0"/>
              <a:t>   </a:t>
            </a:r>
            <a:r>
              <a:rPr lang="en-US" altLang="en-US" sz="1500" b="1" dirty="0"/>
              <a:t>S</a:t>
            </a:r>
            <a:r>
              <a:rPr lang="en-US" altLang="en-US" sz="1500" dirty="0"/>
              <a:t>ynthetic   </a:t>
            </a:r>
            <a:r>
              <a:rPr lang="en-US" altLang="en-US" sz="1500" b="1" dirty="0"/>
              <a:t>A</a:t>
            </a:r>
            <a:r>
              <a:rPr lang="en-US" altLang="en-US" sz="1500" dirty="0"/>
              <a:t>perture   </a:t>
            </a:r>
            <a:r>
              <a:rPr lang="en-US" altLang="en-US" sz="1500" b="1" dirty="0"/>
              <a:t>R</a:t>
            </a:r>
            <a:r>
              <a:rPr lang="en-US" altLang="en-US" sz="1500" dirty="0"/>
              <a:t>adar</a:t>
            </a:r>
          </a:p>
        </p:txBody>
      </p:sp>
      <p:sp>
        <p:nvSpPr>
          <p:cNvPr id="15" name="Rounded Rectangle 14"/>
          <p:cNvSpPr>
            <a:spLocks noChangeArrowheads="1"/>
          </p:cNvSpPr>
          <p:nvPr/>
        </p:nvSpPr>
        <p:spPr bwMode="auto">
          <a:xfrm>
            <a:off x="2743200" y="1581373"/>
            <a:ext cx="1380806" cy="300038"/>
          </a:xfrm>
          <a:prstGeom prst="roundRect">
            <a:avLst>
              <a:gd name="adj" fmla="val 16667"/>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sp>
        <p:nvSpPr>
          <p:cNvPr id="20" name="Rectangle 19"/>
          <p:cNvSpPr/>
          <p:nvPr/>
        </p:nvSpPr>
        <p:spPr bwMode="auto">
          <a:xfrm>
            <a:off x="524436" y="2553222"/>
            <a:ext cx="8563829" cy="2874001"/>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20000"/>
              </a:spcBef>
              <a:spcAft>
                <a:spcPct val="0"/>
              </a:spcAft>
            </a:pPr>
            <a:endParaRPr lang="en-GB" sz="1500">
              <a:latin typeface="Arial" charset="0"/>
            </a:endParaRPr>
          </a:p>
        </p:txBody>
      </p:sp>
      <p:sp>
        <p:nvSpPr>
          <p:cNvPr id="27" name="TextBox 17"/>
          <p:cNvSpPr txBox="1">
            <a:spLocks noChangeArrowheads="1"/>
          </p:cNvSpPr>
          <p:nvPr/>
        </p:nvSpPr>
        <p:spPr bwMode="auto">
          <a:xfrm>
            <a:off x="3384388" y="3713475"/>
            <a:ext cx="24878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dirty="0">
                <a:solidFill>
                  <a:schemeClr val="bg1"/>
                </a:solidFill>
              </a:rPr>
              <a:t>-</a:t>
            </a:r>
          </a:p>
        </p:txBody>
      </p:sp>
      <p:sp>
        <p:nvSpPr>
          <p:cNvPr id="28" name="TextBox 18"/>
          <p:cNvSpPr txBox="1">
            <a:spLocks noChangeArrowheads="1"/>
          </p:cNvSpPr>
          <p:nvPr/>
        </p:nvSpPr>
        <p:spPr bwMode="auto">
          <a:xfrm>
            <a:off x="6320328" y="3720320"/>
            <a:ext cx="29687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dirty="0">
                <a:solidFill>
                  <a:schemeClr val="bg1"/>
                </a:solidFill>
              </a:rPr>
              <a:t>=</a:t>
            </a:r>
          </a:p>
        </p:txBody>
      </p:sp>
      <p:pic>
        <p:nvPicPr>
          <p:cNvPr id="29" name="263FD7AF-6FAE-437D-B2D2-5D8CFF48A849" descr="37EA575F-BE33-4A1F-AE38-323362B0A5ED@wirel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779" y="2865870"/>
            <a:ext cx="2383080" cy="229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263FD7AF-6FAE-437D-B2D2-5D8CFF48A849" descr="37EA575F-BE33-4A1F-AE38-323362B0A5ED@wirel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246" y="2865870"/>
            <a:ext cx="2383081" cy="229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1223629" y="5535235"/>
            <a:ext cx="2886752" cy="461665"/>
          </a:xfrm>
          <a:prstGeom prst="rect">
            <a:avLst/>
          </a:prstGeom>
          <a:noFill/>
        </p:spPr>
        <p:txBody>
          <a:bodyPr wrap="none" rtlCol="0">
            <a:spAutoFit/>
          </a:bodyPr>
          <a:lstStyle/>
          <a:p>
            <a:r>
              <a:rPr lang="en-US" sz="1200" dirty="0"/>
              <a:t>Sentinel 1 </a:t>
            </a:r>
            <a:r>
              <a:rPr lang="en-US" sz="1200" dirty="0" err="1"/>
              <a:t>interferogram</a:t>
            </a:r>
            <a:r>
              <a:rPr lang="en-US" sz="1200" dirty="0"/>
              <a:t> by P. Gonzalez</a:t>
            </a:r>
          </a:p>
          <a:p>
            <a:r>
              <a:rPr lang="en-US" sz="1200" dirty="0"/>
              <a:t>Contains Copernicus data</a:t>
            </a:r>
            <a:endParaRPr lang="en-GB" sz="1200" dirty="0"/>
          </a:p>
        </p:txBody>
      </p:sp>
      <p:pic>
        <p:nvPicPr>
          <p:cNvPr id="19" name="1AB2410D-78A3-4E81-8BA2-FED67844695F" descr="5A0D4C0F-FF23-49A0-9110-D5B0DB421BAA@wirel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18" y="2865870"/>
            <a:ext cx="2391307" cy="229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82497C1F-904C-794E-A28D-1E29BB20A345}"/>
              </a:ext>
            </a:extLst>
          </p:cNvPr>
          <p:cNvSpPr/>
          <p:nvPr/>
        </p:nvSpPr>
        <p:spPr>
          <a:xfrm>
            <a:off x="189339" y="973527"/>
            <a:ext cx="7212231" cy="369332"/>
          </a:xfrm>
          <a:prstGeom prst="rect">
            <a:avLst/>
          </a:prstGeom>
        </p:spPr>
        <p:txBody>
          <a:bodyPr wrap="none">
            <a:spAutoFit/>
          </a:bodyPr>
          <a:lstStyle/>
          <a:p>
            <a:r>
              <a:rPr lang="en-US" b="1" u="sng" dirty="0"/>
              <a:t>InSAR: Interferometric SAR from differencing two phase images</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6AD1DD8-DA39-ED4F-913E-E95915A81075}"/>
                  </a:ext>
                </a:extLst>
              </p:cNvPr>
              <p:cNvSpPr txBox="1"/>
              <p:nvPr/>
            </p:nvSpPr>
            <p:spPr>
              <a:xfrm>
                <a:off x="598896" y="2219319"/>
                <a:ext cx="7666578" cy="2245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𝜙</m:t>
                          </m:r>
                        </m:e>
                        <m:sub>
                          <m:r>
                            <a:rPr lang="en-US" sz="1350" i="1">
                              <a:latin typeface="Cambria Math" panose="02040503050406030204" pitchFamily="18" charset="0"/>
                            </a:rPr>
                            <m:t>𝑟𝑒𝑓𝑒𝑟𝑒𝑛𝑐𝑒</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𝜙</m:t>
                          </m:r>
                        </m:e>
                        <m:sub>
                          <m:r>
                            <a:rPr lang="en-US" sz="1350" i="1">
                              <a:latin typeface="Cambria Math" panose="02040503050406030204" pitchFamily="18" charset="0"/>
                              <a:ea typeface="Cambria Math" panose="02040503050406030204" pitchFamily="18" charset="0"/>
                            </a:rPr>
                            <m:t>𝑠𝑒𝑐𝑜𝑛𝑑𝑎𝑟𝑦</m:t>
                          </m:r>
                        </m:sub>
                      </m:sSub>
                      <m:r>
                        <a:rPr lang="en-US" sz="1350">
                          <a:latin typeface="Cambria Math" panose="02040503050406030204" pitchFamily="18" charset="0"/>
                        </a:rPr>
                        <m:t>=</m:t>
                      </m:r>
                      <m:sSub>
                        <m:sSubPr>
                          <m:ctrlPr>
                            <a:rPr lang="en-US" sz="1350" i="1">
                              <a:latin typeface="Cambria Math" panose="02040503050406030204" pitchFamily="18" charset="0"/>
                            </a:rPr>
                          </m:ctrlPr>
                        </m:sSubPr>
                        <m:e>
                          <m:r>
                            <m:rPr>
                              <m:sty m:val="p"/>
                            </m:rPr>
                            <a:rPr lang="el-GR" sz="1350" i="1">
                              <a:latin typeface="Cambria Math" panose="02040503050406030204" pitchFamily="18" charset="0"/>
                              <a:ea typeface="Cambria Math" panose="02040503050406030204" pitchFamily="18" charset="0"/>
                            </a:rPr>
                            <m:t>Δ</m:t>
                          </m:r>
                          <m:r>
                            <a:rPr lang="en-US" sz="1350" i="1">
                              <a:latin typeface="Cambria Math" panose="02040503050406030204" pitchFamily="18" charset="0"/>
                              <a:ea typeface="Cambria Math" panose="02040503050406030204" pitchFamily="18" charset="0"/>
                            </a:rPr>
                            <m:t>𝜙</m:t>
                          </m:r>
                        </m:e>
                        <m:sub>
                          <m:r>
                            <a:rPr lang="en-US" sz="1350" i="1">
                              <a:latin typeface="Cambria Math" panose="02040503050406030204" pitchFamily="18" charset="0"/>
                              <a:ea typeface="Cambria Math" panose="02040503050406030204" pitchFamily="18" charset="0"/>
                            </a:rPr>
                            <m:t>𝑖𝑛𝑡𝑒𝑟𝑓𝑒𝑟𝑜𝑔𝑟𝑎𝑚</m:t>
                          </m:r>
                        </m:sub>
                      </m:sSub>
                    </m:oMath>
                  </m:oMathPara>
                </a14:m>
                <a:endParaRPr lang="en-US" sz="1350" dirty="0"/>
              </a:p>
            </p:txBody>
          </p:sp>
        </mc:Choice>
        <mc:Fallback>
          <p:sp>
            <p:nvSpPr>
              <p:cNvPr id="17" name="TextBox 16">
                <a:extLst>
                  <a:ext uri="{FF2B5EF4-FFF2-40B4-BE49-F238E27FC236}">
                    <a16:creationId xmlns:a16="http://schemas.microsoft.com/office/drawing/2014/main" id="{06AD1DD8-DA39-ED4F-913E-E95915A81075}"/>
                  </a:ext>
                </a:extLst>
              </p:cNvPr>
              <p:cNvSpPr txBox="1">
                <a:spLocks noRot="1" noChangeAspect="1" noMove="1" noResize="1" noEditPoints="1" noAdjustHandles="1" noChangeArrowheads="1" noChangeShapeType="1" noTextEdit="1"/>
              </p:cNvSpPr>
              <p:nvPr/>
            </p:nvSpPr>
            <p:spPr>
              <a:xfrm>
                <a:off x="598896" y="2219319"/>
                <a:ext cx="7666578" cy="224549"/>
              </a:xfrm>
              <a:prstGeom prst="rect">
                <a:avLst/>
              </a:prstGeom>
              <a:blipFill>
                <a:blip r:embed="rId4"/>
                <a:stretch>
                  <a:fillRect b="-27778"/>
                </a:stretch>
              </a:blipFill>
            </p:spPr>
            <p:txBody>
              <a:bodyPr/>
              <a:lstStyle/>
              <a:p>
                <a:r>
                  <a:rPr lang="en-US">
                    <a:noFill/>
                  </a:rPr>
                  <a:t> </a:t>
                </a:r>
              </a:p>
            </p:txBody>
          </p:sp>
        </mc:Fallback>
      </mc:AlternateContent>
    </p:spTree>
    <p:extLst>
      <p:ext uri="{BB962C8B-B14F-4D97-AF65-F5344CB8AC3E}">
        <p14:creationId xmlns:p14="http://schemas.microsoft.com/office/powerpoint/2010/main" val="35313356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 grpId="0"/>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2A4D47-5991-8442-8140-BADF90A3B33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7819150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D8F0DD4F-BBCC-C141-96A6-B4C1BE95B194}"/>
              </a:ext>
            </a:extLst>
          </p:cNvPr>
          <p:cNvPicPr>
            <a:picLocks noGrp="1" noChangeAspect="1"/>
          </p:cNvPicPr>
          <p:nvPr>
            <p:ph sz="half" idx="1"/>
          </p:nvPr>
        </p:nvPicPr>
        <p:blipFill>
          <a:blip r:embed="rId2"/>
          <a:stretch>
            <a:fillRect/>
          </a:stretch>
        </p:blipFill>
        <p:spPr>
          <a:xfrm>
            <a:off x="257175" y="1899365"/>
            <a:ext cx="3271838" cy="3244343"/>
          </a:xfrm>
        </p:spPr>
      </p:pic>
      <p:pic>
        <p:nvPicPr>
          <p:cNvPr id="8" name="Content Placeholder 7" descr="A close up of a map&#10;&#10;Description automatically generated">
            <a:extLst>
              <a:ext uri="{FF2B5EF4-FFF2-40B4-BE49-F238E27FC236}">
                <a16:creationId xmlns:a16="http://schemas.microsoft.com/office/drawing/2014/main" id="{719CB6D8-BCA6-D447-B8B5-34D8EA9FF6FC}"/>
              </a:ext>
            </a:extLst>
          </p:cNvPr>
          <p:cNvPicPr>
            <a:picLocks noGrp="1" noChangeAspect="1"/>
          </p:cNvPicPr>
          <p:nvPr>
            <p:ph sz="half" idx="2"/>
          </p:nvPr>
        </p:nvPicPr>
        <p:blipFill>
          <a:blip r:embed="rId3"/>
          <a:stretch>
            <a:fillRect/>
          </a:stretch>
        </p:blipFill>
        <p:spPr>
          <a:xfrm>
            <a:off x="3910012" y="1899364"/>
            <a:ext cx="4753616" cy="3244343"/>
          </a:xfrm>
        </p:spPr>
      </p:pic>
      <p:sp>
        <p:nvSpPr>
          <p:cNvPr id="9" name="TextBox 8">
            <a:extLst>
              <a:ext uri="{FF2B5EF4-FFF2-40B4-BE49-F238E27FC236}">
                <a16:creationId xmlns:a16="http://schemas.microsoft.com/office/drawing/2014/main" id="{38A63947-8E33-984A-8741-4B72AE23FA6C}"/>
              </a:ext>
            </a:extLst>
          </p:cNvPr>
          <p:cNvSpPr txBox="1"/>
          <p:nvPr/>
        </p:nvSpPr>
        <p:spPr>
          <a:xfrm>
            <a:off x="257175" y="5225123"/>
            <a:ext cx="2214563" cy="253916"/>
          </a:xfrm>
          <a:prstGeom prst="rect">
            <a:avLst/>
          </a:prstGeom>
          <a:noFill/>
        </p:spPr>
        <p:txBody>
          <a:bodyPr wrap="square" rtlCol="0">
            <a:spAutoFit/>
          </a:bodyPr>
          <a:lstStyle/>
          <a:p>
            <a:r>
              <a:rPr lang="en-US" sz="1050" dirty="0" err="1"/>
              <a:t>Osmanoğlu</a:t>
            </a:r>
            <a:r>
              <a:rPr lang="en-US" sz="1050" dirty="0"/>
              <a:t> et al., 2016</a:t>
            </a:r>
          </a:p>
        </p:txBody>
      </p:sp>
      <p:sp>
        <p:nvSpPr>
          <p:cNvPr id="10" name="TextBox 9">
            <a:extLst>
              <a:ext uri="{FF2B5EF4-FFF2-40B4-BE49-F238E27FC236}">
                <a16:creationId xmlns:a16="http://schemas.microsoft.com/office/drawing/2014/main" id="{699E356E-ACB2-444F-A390-9928BD545DB0}"/>
              </a:ext>
            </a:extLst>
          </p:cNvPr>
          <p:cNvSpPr txBox="1"/>
          <p:nvPr/>
        </p:nvSpPr>
        <p:spPr>
          <a:xfrm>
            <a:off x="7260465" y="5225123"/>
            <a:ext cx="1883536" cy="253916"/>
          </a:xfrm>
          <a:prstGeom prst="rect">
            <a:avLst/>
          </a:prstGeom>
          <a:noFill/>
        </p:spPr>
        <p:txBody>
          <a:bodyPr wrap="square" rtlCol="0">
            <a:spAutoFit/>
          </a:bodyPr>
          <a:lstStyle/>
          <a:p>
            <a:r>
              <a:rPr lang="en-US" sz="1050" dirty="0"/>
              <a:t>https://</a:t>
            </a:r>
            <a:r>
              <a:rPr lang="en-US" sz="1050" dirty="0" err="1"/>
              <a:t>www.ga.gov.au</a:t>
            </a:r>
            <a:r>
              <a:rPr lang="en-US" sz="1050" dirty="0"/>
              <a:t>/</a:t>
            </a:r>
          </a:p>
        </p:txBody>
      </p:sp>
      <p:sp>
        <p:nvSpPr>
          <p:cNvPr id="11" name="Rectangle 10">
            <a:extLst>
              <a:ext uri="{FF2B5EF4-FFF2-40B4-BE49-F238E27FC236}">
                <a16:creationId xmlns:a16="http://schemas.microsoft.com/office/drawing/2014/main" id="{BDAD1C37-3576-274B-90BF-C585BE15C9CD}"/>
              </a:ext>
            </a:extLst>
          </p:cNvPr>
          <p:cNvSpPr/>
          <p:nvPr/>
        </p:nvSpPr>
        <p:spPr>
          <a:xfrm>
            <a:off x="189339" y="973527"/>
            <a:ext cx="7212231" cy="369332"/>
          </a:xfrm>
          <a:prstGeom prst="rect">
            <a:avLst/>
          </a:prstGeom>
        </p:spPr>
        <p:txBody>
          <a:bodyPr wrap="none">
            <a:spAutoFit/>
          </a:bodyPr>
          <a:lstStyle/>
          <a:p>
            <a:r>
              <a:rPr lang="en-US" b="1" u="sng" dirty="0"/>
              <a:t>InSAR: Interferometric SAR from differencing two phase images</a:t>
            </a:r>
          </a:p>
        </p:txBody>
      </p:sp>
    </p:spTree>
    <p:extLst>
      <p:ext uri="{BB962C8B-B14F-4D97-AF65-F5344CB8AC3E}">
        <p14:creationId xmlns:p14="http://schemas.microsoft.com/office/powerpoint/2010/main" val="405660677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457200" y="76200"/>
            <a:ext cx="4637088" cy="2743200"/>
            <a:chOff x="288" y="48"/>
            <a:chExt cx="2921" cy="1728"/>
          </a:xfrm>
        </p:grpSpPr>
        <p:pic>
          <p:nvPicPr>
            <p:cNvPr id="16387" name="Picture 3" descr="p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 y="336"/>
              <a:ext cx="1385" cy="1440"/>
            </a:xfrm>
            <a:prstGeom prst="rect">
              <a:avLst/>
            </a:prstGeom>
            <a:noFill/>
            <a:ln w="2857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6388" name="Picture 4" descr="a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336"/>
              <a:ext cx="1385" cy="1435"/>
            </a:xfrm>
            <a:prstGeom prst="rect">
              <a:avLst/>
            </a:prstGeom>
            <a:noFill/>
            <a:ln w="2857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6389" name="Text Box 5"/>
            <p:cNvSpPr txBox="1">
              <a:spLocks noChangeArrowheads="1"/>
            </p:cNvSpPr>
            <p:nvPr/>
          </p:nvSpPr>
          <p:spPr bwMode="auto">
            <a:xfrm>
              <a:off x="696" y="48"/>
              <a:ext cx="206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b="0" dirty="0">
                  <a:latin typeface="Calibri"/>
                  <a:cs typeface="Calibri"/>
                </a:rPr>
                <a:t>Image A - 12 August 1999</a:t>
              </a:r>
            </a:p>
          </p:txBody>
        </p:sp>
      </p:grpSp>
      <p:grpSp>
        <p:nvGrpSpPr>
          <p:cNvPr id="16390" name="Group 6"/>
          <p:cNvGrpSpPr>
            <a:grpSpLocks/>
          </p:cNvGrpSpPr>
          <p:nvPr/>
        </p:nvGrpSpPr>
        <p:grpSpPr bwMode="auto">
          <a:xfrm>
            <a:off x="457200" y="3962400"/>
            <a:ext cx="4637088" cy="2682875"/>
            <a:chOff x="288" y="2496"/>
            <a:chExt cx="2921" cy="1690"/>
          </a:xfrm>
        </p:grpSpPr>
        <p:pic>
          <p:nvPicPr>
            <p:cNvPr id="16391" name="Picture 7" descr="a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2496"/>
              <a:ext cx="1385" cy="1435"/>
            </a:xfrm>
            <a:prstGeom prst="rect">
              <a:avLst/>
            </a:prstGeom>
            <a:noFill/>
            <a:ln w="2857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6392" name="Picture 8" descr="phs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496"/>
              <a:ext cx="1385" cy="1440"/>
            </a:xfrm>
            <a:prstGeom prst="rect">
              <a:avLst/>
            </a:prstGeom>
            <a:noFill/>
            <a:ln w="2857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6393" name="Text Box 9"/>
            <p:cNvSpPr txBox="1">
              <a:spLocks noChangeArrowheads="1"/>
            </p:cNvSpPr>
            <p:nvPr/>
          </p:nvSpPr>
          <p:spPr bwMode="auto">
            <a:xfrm>
              <a:off x="480" y="3936"/>
              <a:ext cx="2496"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b="0" dirty="0">
                  <a:latin typeface="Calibri"/>
                  <a:cs typeface="Calibri"/>
                </a:rPr>
                <a:t>Image B - 16 September 1999</a:t>
              </a:r>
            </a:p>
          </p:txBody>
        </p:sp>
      </p:grpSp>
      <p:grpSp>
        <p:nvGrpSpPr>
          <p:cNvPr id="16394" name="Group 10"/>
          <p:cNvGrpSpPr>
            <a:grpSpLocks/>
          </p:cNvGrpSpPr>
          <p:nvPr/>
        </p:nvGrpSpPr>
        <p:grpSpPr bwMode="auto">
          <a:xfrm>
            <a:off x="5791200" y="1447800"/>
            <a:ext cx="2819400" cy="4956175"/>
            <a:chOff x="3648" y="912"/>
            <a:chExt cx="1776" cy="3122"/>
          </a:xfrm>
        </p:grpSpPr>
        <p:grpSp>
          <p:nvGrpSpPr>
            <p:cNvPr id="16395" name="Group 11"/>
            <p:cNvGrpSpPr>
              <a:grpSpLocks/>
            </p:cNvGrpSpPr>
            <p:nvPr/>
          </p:nvGrpSpPr>
          <p:grpSpPr bwMode="auto">
            <a:xfrm>
              <a:off x="3792" y="912"/>
              <a:ext cx="1632" cy="1927"/>
              <a:chOff x="3792" y="912"/>
              <a:chExt cx="1632" cy="1927"/>
            </a:xfrm>
          </p:grpSpPr>
          <p:pic>
            <p:nvPicPr>
              <p:cNvPr id="16396" name="Picture 12" descr="int"/>
              <p:cNvPicPr>
                <a:picLocks noChangeAspect="1" noChangeArrowheads="1"/>
              </p:cNvPicPr>
              <p:nvPr/>
            </p:nvPicPr>
            <p:blipFill>
              <a:blip r:embed="rId6">
                <a:lum bright="-24000" contrast="-6000"/>
                <a:extLst>
                  <a:ext uri="{28A0092B-C50C-407E-A947-70E740481C1C}">
                    <a14:useLocalDpi xmlns:a14="http://schemas.microsoft.com/office/drawing/2010/main" val="0"/>
                  </a:ext>
                </a:extLst>
              </a:blip>
              <a:srcRect l="2942" t="2968" r="11766"/>
              <a:stretch>
                <a:fillRect/>
              </a:stretch>
            </p:blipFill>
            <p:spPr bwMode="auto">
              <a:xfrm>
                <a:off x="3936" y="1433"/>
                <a:ext cx="1392" cy="1406"/>
              </a:xfrm>
              <a:prstGeom prst="rect">
                <a:avLst/>
              </a:prstGeom>
              <a:noFill/>
              <a:ln w="2857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6397" name="Text Box 13"/>
              <p:cNvSpPr txBox="1">
                <a:spLocks noChangeArrowheads="1"/>
              </p:cNvSpPr>
              <p:nvPr/>
            </p:nvSpPr>
            <p:spPr bwMode="auto">
              <a:xfrm>
                <a:off x="3792" y="912"/>
                <a:ext cx="1632"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b="0" dirty="0" err="1">
                    <a:latin typeface="Calibri"/>
                    <a:cs typeface="Calibri"/>
                  </a:rPr>
                  <a:t>Interferogram</a:t>
                </a:r>
                <a:r>
                  <a:rPr lang="en-GB" sz="2000" b="0" dirty="0">
                    <a:latin typeface="Calibri"/>
                    <a:cs typeface="Calibri"/>
                  </a:rPr>
                  <a:t> =    Phase A - Phase B</a:t>
                </a:r>
              </a:p>
            </p:txBody>
          </p:sp>
        </p:grpSp>
        <p:sp>
          <p:nvSpPr>
            <p:cNvPr id="16398" name="AutoShape 14"/>
            <p:cNvSpPr>
              <a:spLocks noChangeArrowheads="1"/>
            </p:cNvSpPr>
            <p:nvPr/>
          </p:nvSpPr>
          <p:spPr bwMode="auto">
            <a:xfrm>
              <a:off x="3648" y="3360"/>
              <a:ext cx="1392" cy="672"/>
            </a:xfrm>
            <a:prstGeom prst="wedgeRoundRectCallout">
              <a:avLst>
                <a:gd name="adj1" fmla="val -81537"/>
                <a:gd name="adj2" fmla="val -232440"/>
                <a:gd name="adj3" fmla="val 16667"/>
              </a:avLst>
            </a:prstGeom>
            <a:solidFill>
              <a:srgbClr val="FFFF66"/>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endParaRPr lang="en-GB" b="0">
                <a:latin typeface="Times New Roman" charset="0"/>
              </a:endParaRPr>
            </a:p>
          </p:txBody>
        </p:sp>
        <p:sp>
          <p:nvSpPr>
            <p:cNvPr id="16399" name="Text Box 15"/>
            <p:cNvSpPr txBox="1">
              <a:spLocks noChangeArrowheads="1"/>
            </p:cNvSpPr>
            <p:nvPr/>
          </p:nvSpPr>
          <p:spPr bwMode="auto">
            <a:xfrm>
              <a:off x="3648" y="3360"/>
              <a:ext cx="1354" cy="6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GB" sz="1600" i="1" dirty="0">
                  <a:solidFill>
                    <a:schemeClr val="bg2"/>
                  </a:solidFill>
                  <a:latin typeface="Calibri"/>
                  <a:cs typeface="Calibri"/>
                </a:rPr>
                <a:t>Remove phase from </a:t>
              </a:r>
            </a:p>
            <a:p>
              <a:pPr algn="ctr"/>
              <a:r>
                <a:rPr lang="en-GB" sz="1600" dirty="0">
                  <a:solidFill>
                    <a:schemeClr val="bg2"/>
                  </a:solidFill>
                  <a:latin typeface="Calibri"/>
                  <a:cs typeface="Calibri"/>
                </a:rPr>
                <a:t>topography</a:t>
              </a:r>
            </a:p>
            <a:p>
              <a:pPr algn="ctr"/>
              <a:r>
                <a:rPr lang="en-GB" sz="1600" dirty="0">
                  <a:solidFill>
                    <a:schemeClr val="bg2"/>
                  </a:solidFill>
                  <a:latin typeface="Calibri"/>
                  <a:cs typeface="Calibri"/>
                </a:rPr>
                <a:t>satellite positions</a:t>
              </a:r>
            </a:p>
            <a:p>
              <a:pPr algn="ctr"/>
              <a:r>
                <a:rPr lang="en-GB" sz="1600" dirty="0">
                  <a:solidFill>
                    <a:schemeClr val="bg2"/>
                  </a:solidFill>
                  <a:latin typeface="Calibri"/>
                  <a:cs typeface="Calibri"/>
                </a:rPr>
                <a:t>earth curvature</a:t>
              </a:r>
            </a:p>
          </p:txBody>
        </p:sp>
      </p:grpSp>
      <p:grpSp>
        <p:nvGrpSpPr>
          <p:cNvPr id="16400" name="Group 16"/>
          <p:cNvGrpSpPr>
            <a:grpSpLocks/>
          </p:cNvGrpSpPr>
          <p:nvPr/>
        </p:nvGrpSpPr>
        <p:grpSpPr bwMode="auto">
          <a:xfrm>
            <a:off x="762000" y="762000"/>
            <a:ext cx="5334000" cy="5257800"/>
            <a:chOff x="480" y="480"/>
            <a:chExt cx="3360" cy="3312"/>
          </a:xfrm>
        </p:grpSpPr>
        <p:grpSp>
          <p:nvGrpSpPr>
            <p:cNvPr id="16401" name="Group 17"/>
            <p:cNvGrpSpPr>
              <a:grpSpLocks/>
            </p:cNvGrpSpPr>
            <p:nvPr/>
          </p:nvGrpSpPr>
          <p:grpSpPr bwMode="auto">
            <a:xfrm>
              <a:off x="2496" y="1824"/>
              <a:ext cx="1344" cy="624"/>
              <a:chOff x="2496" y="1824"/>
              <a:chExt cx="1344" cy="624"/>
            </a:xfrm>
          </p:grpSpPr>
          <p:sp>
            <p:nvSpPr>
              <p:cNvPr id="16402" name="Line 18"/>
              <p:cNvSpPr>
                <a:spLocks noChangeShapeType="1"/>
              </p:cNvSpPr>
              <p:nvPr/>
            </p:nvSpPr>
            <p:spPr bwMode="auto">
              <a:xfrm>
                <a:off x="2496" y="2136"/>
                <a:ext cx="1344"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403" name="Line 19"/>
              <p:cNvSpPr>
                <a:spLocks noChangeShapeType="1"/>
              </p:cNvSpPr>
              <p:nvPr/>
            </p:nvSpPr>
            <p:spPr bwMode="auto">
              <a:xfrm>
                <a:off x="2496" y="1824"/>
                <a:ext cx="0" cy="624"/>
              </a:xfrm>
              <a:prstGeom prst="line">
                <a:avLst/>
              </a:prstGeom>
              <a:noFill/>
              <a:ln w="762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6404" name="Group 20"/>
            <p:cNvGrpSpPr>
              <a:grpSpLocks/>
            </p:cNvGrpSpPr>
            <p:nvPr/>
          </p:nvGrpSpPr>
          <p:grpSpPr bwMode="auto">
            <a:xfrm>
              <a:off x="480" y="480"/>
              <a:ext cx="1104" cy="1120"/>
              <a:chOff x="480" y="480"/>
              <a:chExt cx="1104" cy="1120"/>
            </a:xfrm>
          </p:grpSpPr>
          <p:sp>
            <p:nvSpPr>
              <p:cNvPr id="16405" name="Line 21"/>
              <p:cNvSpPr>
                <a:spLocks noChangeShapeType="1"/>
              </p:cNvSpPr>
              <p:nvPr/>
            </p:nvSpPr>
            <p:spPr bwMode="auto">
              <a:xfrm flipV="1">
                <a:off x="480" y="480"/>
                <a:ext cx="1104" cy="1104"/>
              </a:xfrm>
              <a:prstGeom prst="line">
                <a:avLst/>
              </a:prstGeom>
              <a:noFill/>
              <a:ln w="1524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6406" name="Line 22"/>
              <p:cNvSpPr>
                <a:spLocks noChangeShapeType="1"/>
              </p:cNvSpPr>
              <p:nvPr/>
            </p:nvSpPr>
            <p:spPr bwMode="auto">
              <a:xfrm rot="5400000" flipV="1">
                <a:off x="483" y="525"/>
                <a:ext cx="1072" cy="1077"/>
              </a:xfrm>
              <a:prstGeom prst="line">
                <a:avLst/>
              </a:prstGeom>
              <a:noFill/>
              <a:ln w="1524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6407" name="Group 23"/>
            <p:cNvGrpSpPr>
              <a:grpSpLocks/>
            </p:cNvGrpSpPr>
            <p:nvPr/>
          </p:nvGrpSpPr>
          <p:grpSpPr bwMode="auto">
            <a:xfrm>
              <a:off x="480" y="2672"/>
              <a:ext cx="1104" cy="1120"/>
              <a:chOff x="480" y="480"/>
              <a:chExt cx="1104" cy="1120"/>
            </a:xfrm>
          </p:grpSpPr>
          <p:sp>
            <p:nvSpPr>
              <p:cNvPr id="16408" name="Line 24"/>
              <p:cNvSpPr>
                <a:spLocks noChangeShapeType="1"/>
              </p:cNvSpPr>
              <p:nvPr/>
            </p:nvSpPr>
            <p:spPr bwMode="auto">
              <a:xfrm flipV="1">
                <a:off x="480" y="480"/>
                <a:ext cx="1104" cy="1104"/>
              </a:xfrm>
              <a:prstGeom prst="line">
                <a:avLst/>
              </a:prstGeom>
              <a:noFill/>
              <a:ln w="1524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6409" name="Line 25"/>
              <p:cNvSpPr>
                <a:spLocks noChangeShapeType="1"/>
              </p:cNvSpPr>
              <p:nvPr/>
            </p:nvSpPr>
            <p:spPr bwMode="auto">
              <a:xfrm rot="5400000" flipV="1">
                <a:off x="483" y="525"/>
                <a:ext cx="1072" cy="1077"/>
              </a:xfrm>
              <a:prstGeom prst="line">
                <a:avLst/>
              </a:prstGeom>
              <a:noFill/>
              <a:ln w="1524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26" name="TextBox 25"/>
          <p:cNvSpPr txBox="1"/>
          <p:nvPr/>
        </p:nvSpPr>
        <p:spPr>
          <a:xfrm>
            <a:off x="7933164" y="6491704"/>
            <a:ext cx="1236236" cy="369332"/>
          </a:xfrm>
          <a:prstGeom prst="rect">
            <a:avLst/>
          </a:prstGeom>
          <a:noFill/>
        </p:spPr>
        <p:txBody>
          <a:bodyPr wrap="none" rtlCol="0">
            <a:spAutoFit/>
          </a:bodyPr>
          <a:lstStyle/>
          <a:p>
            <a:r>
              <a:rPr lang="en-US" dirty="0">
                <a:latin typeface="Calibri"/>
                <a:cs typeface="Calibri"/>
              </a:rPr>
              <a:t>Tim Wright</a:t>
            </a:r>
          </a:p>
        </p:txBody>
      </p:sp>
      <p:sp>
        <p:nvSpPr>
          <p:cNvPr id="27" name="Text Box 5"/>
          <p:cNvSpPr txBox="1">
            <a:spLocks noChangeArrowheads="1"/>
          </p:cNvSpPr>
          <p:nvPr/>
        </p:nvSpPr>
        <p:spPr bwMode="auto">
          <a:xfrm>
            <a:off x="290110" y="2761883"/>
            <a:ext cx="135913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GB" b="0" dirty="0">
                <a:latin typeface="Calibri"/>
                <a:cs typeface="Calibri"/>
              </a:rPr>
              <a:t>amplitude</a:t>
            </a:r>
          </a:p>
        </p:txBody>
      </p:sp>
      <p:sp>
        <p:nvSpPr>
          <p:cNvPr id="28" name="Text Box 5"/>
          <p:cNvSpPr txBox="1">
            <a:spLocks noChangeArrowheads="1"/>
          </p:cNvSpPr>
          <p:nvPr/>
        </p:nvSpPr>
        <p:spPr bwMode="auto">
          <a:xfrm>
            <a:off x="2812055" y="2752768"/>
            <a:ext cx="78321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GB" b="0" dirty="0">
                <a:latin typeface="Calibri"/>
                <a:cs typeface="Calibri"/>
              </a:rPr>
              <a:t>phase</a:t>
            </a:r>
          </a:p>
        </p:txBody>
      </p:sp>
    </p:spTree>
    <p:extLst>
      <p:ext uri="{BB962C8B-B14F-4D97-AF65-F5344CB8AC3E}">
        <p14:creationId xmlns:p14="http://schemas.microsoft.com/office/powerpoint/2010/main" val="19144364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07950" y="404813"/>
            <a:ext cx="6480175" cy="5538787"/>
          </a:xfrm>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grpSp>
        <p:nvGrpSpPr>
          <p:cNvPr id="18435" name="Group 3"/>
          <p:cNvGrpSpPr>
            <a:grpSpLocks/>
          </p:cNvGrpSpPr>
          <p:nvPr/>
        </p:nvGrpSpPr>
        <p:grpSpPr bwMode="auto">
          <a:xfrm>
            <a:off x="2236788" y="4838700"/>
            <a:ext cx="6288088" cy="1062038"/>
            <a:chOff x="1409" y="3048"/>
            <a:chExt cx="3961" cy="669"/>
          </a:xfrm>
        </p:grpSpPr>
        <p:sp>
          <p:nvSpPr>
            <p:cNvPr id="18436" name="Text Box 4"/>
            <p:cNvSpPr txBox="1">
              <a:spLocks noChangeArrowheads="1"/>
            </p:cNvSpPr>
            <p:nvPr/>
          </p:nvSpPr>
          <p:spPr bwMode="auto">
            <a:xfrm>
              <a:off x="4195" y="3113"/>
              <a:ext cx="1175" cy="194"/>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b="0" dirty="0">
                  <a:latin typeface="Calibri"/>
                  <a:cs typeface="Calibri"/>
                </a:rPr>
                <a:t>(0) 0 mm range change</a:t>
              </a:r>
              <a:endParaRPr lang="en-US" sz="1400" b="0" dirty="0">
                <a:latin typeface="Calibri"/>
                <a:cs typeface="Calibri"/>
              </a:endParaRPr>
            </a:p>
          </p:txBody>
        </p:sp>
        <p:sp>
          <p:nvSpPr>
            <p:cNvPr id="18437" name="Freeform 5"/>
            <p:cNvSpPr>
              <a:spLocks/>
            </p:cNvSpPr>
            <p:nvPr/>
          </p:nvSpPr>
          <p:spPr bwMode="auto">
            <a:xfrm>
              <a:off x="1409" y="3048"/>
              <a:ext cx="2238" cy="669"/>
            </a:xfrm>
            <a:custGeom>
              <a:avLst/>
              <a:gdLst>
                <a:gd name="T0" fmla="*/ 0 w 2238"/>
                <a:gd name="T1" fmla="*/ 669 h 669"/>
                <a:gd name="T2" fmla="*/ 27 w 2238"/>
                <a:gd name="T3" fmla="*/ 612 h 669"/>
                <a:gd name="T4" fmla="*/ 106 w 2238"/>
                <a:gd name="T5" fmla="*/ 594 h 669"/>
                <a:gd name="T6" fmla="*/ 128 w 2238"/>
                <a:gd name="T7" fmla="*/ 550 h 669"/>
                <a:gd name="T8" fmla="*/ 89 w 2238"/>
                <a:gd name="T9" fmla="*/ 399 h 669"/>
                <a:gd name="T10" fmla="*/ 58 w 2238"/>
                <a:gd name="T11" fmla="*/ 337 h 669"/>
                <a:gd name="T12" fmla="*/ 102 w 2238"/>
                <a:gd name="T13" fmla="*/ 222 h 669"/>
                <a:gd name="T14" fmla="*/ 297 w 2238"/>
                <a:gd name="T15" fmla="*/ 226 h 669"/>
                <a:gd name="T16" fmla="*/ 337 w 2238"/>
                <a:gd name="T17" fmla="*/ 248 h 669"/>
                <a:gd name="T18" fmla="*/ 394 w 2238"/>
                <a:gd name="T19" fmla="*/ 284 h 669"/>
                <a:gd name="T20" fmla="*/ 461 w 2238"/>
                <a:gd name="T21" fmla="*/ 280 h 669"/>
                <a:gd name="T22" fmla="*/ 483 w 2238"/>
                <a:gd name="T23" fmla="*/ 248 h 669"/>
                <a:gd name="T24" fmla="*/ 514 w 2238"/>
                <a:gd name="T25" fmla="*/ 231 h 669"/>
                <a:gd name="T26" fmla="*/ 563 w 2238"/>
                <a:gd name="T27" fmla="*/ 204 h 669"/>
                <a:gd name="T28" fmla="*/ 585 w 2238"/>
                <a:gd name="T29" fmla="*/ 186 h 669"/>
                <a:gd name="T30" fmla="*/ 598 w 2238"/>
                <a:gd name="T31" fmla="*/ 182 h 669"/>
                <a:gd name="T32" fmla="*/ 563 w 2238"/>
                <a:gd name="T33" fmla="*/ 169 h 669"/>
                <a:gd name="T34" fmla="*/ 594 w 2238"/>
                <a:gd name="T35" fmla="*/ 67 h 669"/>
                <a:gd name="T36" fmla="*/ 682 w 2238"/>
                <a:gd name="T37" fmla="*/ 45 h 669"/>
                <a:gd name="T38" fmla="*/ 944 w 2238"/>
                <a:gd name="T39" fmla="*/ 49 h 669"/>
                <a:gd name="T40" fmla="*/ 988 w 2238"/>
                <a:gd name="T41" fmla="*/ 23 h 669"/>
                <a:gd name="T42" fmla="*/ 1028 w 2238"/>
                <a:gd name="T43" fmla="*/ 0 h 669"/>
                <a:gd name="T44" fmla="*/ 1117 w 2238"/>
                <a:gd name="T45" fmla="*/ 9 h 669"/>
                <a:gd name="T46" fmla="*/ 1179 w 2238"/>
                <a:gd name="T47" fmla="*/ 27 h 669"/>
                <a:gd name="T48" fmla="*/ 1351 w 2238"/>
                <a:gd name="T49" fmla="*/ 36 h 669"/>
                <a:gd name="T50" fmla="*/ 1427 w 2238"/>
                <a:gd name="T51" fmla="*/ 62 h 669"/>
                <a:gd name="T52" fmla="*/ 1475 w 2238"/>
                <a:gd name="T53" fmla="*/ 85 h 669"/>
                <a:gd name="T54" fmla="*/ 1591 w 2238"/>
                <a:gd name="T55" fmla="*/ 89 h 669"/>
                <a:gd name="T56" fmla="*/ 1768 w 2238"/>
                <a:gd name="T57" fmla="*/ 71 h 669"/>
                <a:gd name="T58" fmla="*/ 1936 w 2238"/>
                <a:gd name="T59" fmla="*/ 80 h 669"/>
                <a:gd name="T60" fmla="*/ 2003 w 2238"/>
                <a:gd name="T61" fmla="*/ 102 h 669"/>
                <a:gd name="T62" fmla="*/ 2038 w 2238"/>
                <a:gd name="T63" fmla="*/ 155 h 669"/>
                <a:gd name="T64" fmla="*/ 2078 w 2238"/>
                <a:gd name="T65" fmla="*/ 129 h 669"/>
                <a:gd name="T66" fmla="*/ 2100 w 2238"/>
                <a:gd name="T67" fmla="*/ 85 h 669"/>
                <a:gd name="T68" fmla="*/ 2238 w 2238"/>
                <a:gd name="T69" fmla="*/ 67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38" h="669">
                  <a:moveTo>
                    <a:pt x="0" y="669"/>
                  </a:moveTo>
                  <a:cubicBezTo>
                    <a:pt x="4" y="656"/>
                    <a:pt x="17" y="621"/>
                    <a:pt x="27" y="612"/>
                  </a:cubicBezTo>
                  <a:cubicBezTo>
                    <a:pt x="43" y="598"/>
                    <a:pt x="85" y="598"/>
                    <a:pt x="106" y="594"/>
                  </a:cubicBezTo>
                  <a:cubicBezTo>
                    <a:pt x="127" y="563"/>
                    <a:pt x="122" y="578"/>
                    <a:pt x="128" y="550"/>
                  </a:cubicBezTo>
                  <a:cubicBezTo>
                    <a:pt x="123" y="476"/>
                    <a:pt x="142" y="436"/>
                    <a:pt x="89" y="399"/>
                  </a:cubicBezTo>
                  <a:cubicBezTo>
                    <a:pt x="79" y="378"/>
                    <a:pt x="67" y="358"/>
                    <a:pt x="58" y="337"/>
                  </a:cubicBezTo>
                  <a:cubicBezTo>
                    <a:pt x="61" y="292"/>
                    <a:pt x="58" y="244"/>
                    <a:pt x="102" y="222"/>
                  </a:cubicBezTo>
                  <a:cubicBezTo>
                    <a:pt x="167" y="223"/>
                    <a:pt x="232" y="220"/>
                    <a:pt x="297" y="226"/>
                  </a:cubicBezTo>
                  <a:cubicBezTo>
                    <a:pt x="312" y="228"/>
                    <a:pt x="322" y="244"/>
                    <a:pt x="337" y="248"/>
                  </a:cubicBezTo>
                  <a:cubicBezTo>
                    <a:pt x="356" y="261"/>
                    <a:pt x="375" y="270"/>
                    <a:pt x="394" y="284"/>
                  </a:cubicBezTo>
                  <a:cubicBezTo>
                    <a:pt x="416" y="283"/>
                    <a:pt x="439" y="284"/>
                    <a:pt x="461" y="280"/>
                  </a:cubicBezTo>
                  <a:cubicBezTo>
                    <a:pt x="479" y="277"/>
                    <a:pt x="475" y="259"/>
                    <a:pt x="483" y="248"/>
                  </a:cubicBezTo>
                  <a:cubicBezTo>
                    <a:pt x="492" y="236"/>
                    <a:pt x="502" y="235"/>
                    <a:pt x="514" y="231"/>
                  </a:cubicBezTo>
                  <a:cubicBezTo>
                    <a:pt x="532" y="217"/>
                    <a:pt x="542" y="210"/>
                    <a:pt x="563" y="204"/>
                  </a:cubicBezTo>
                  <a:cubicBezTo>
                    <a:pt x="570" y="198"/>
                    <a:pt x="577" y="191"/>
                    <a:pt x="585" y="186"/>
                  </a:cubicBezTo>
                  <a:cubicBezTo>
                    <a:pt x="589" y="184"/>
                    <a:pt x="601" y="186"/>
                    <a:pt x="598" y="182"/>
                  </a:cubicBezTo>
                  <a:cubicBezTo>
                    <a:pt x="596" y="179"/>
                    <a:pt x="570" y="171"/>
                    <a:pt x="563" y="169"/>
                  </a:cubicBezTo>
                  <a:cubicBezTo>
                    <a:pt x="527" y="133"/>
                    <a:pt x="548" y="80"/>
                    <a:pt x="594" y="67"/>
                  </a:cubicBezTo>
                  <a:cubicBezTo>
                    <a:pt x="624" y="46"/>
                    <a:pt x="642" y="48"/>
                    <a:pt x="682" y="45"/>
                  </a:cubicBezTo>
                  <a:cubicBezTo>
                    <a:pt x="769" y="51"/>
                    <a:pt x="857" y="63"/>
                    <a:pt x="944" y="49"/>
                  </a:cubicBezTo>
                  <a:cubicBezTo>
                    <a:pt x="961" y="46"/>
                    <a:pt x="972" y="28"/>
                    <a:pt x="988" y="23"/>
                  </a:cubicBezTo>
                  <a:cubicBezTo>
                    <a:pt x="1019" y="2"/>
                    <a:pt x="1005" y="9"/>
                    <a:pt x="1028" y="0"/>
                  </a:cubicBezTo>
                  <a:cubicBezTo>
                    <a:pt x="1058" y="3"/>
                    <a:pt x="1087" y="5"/>
                    <a:pt x="1117" y="9"/>
                  </a:cubicBezTo>
                  <a:cubicBezTo>
                    <a:pt x="1138" y="12"/>
                    <a:pt x="1158" y="26"/>
                    <a:pt x="1179" y="27"/>
                  </a:cubicBezTo>
                  <a:cubicBezTo>
                    <a:pt x="1236" y="31"/>
                    <a:pt x="1294" y="33"/>
                    <a:pt x="1351" y="36"/>
                  </a:cubicBezTo>
                  <a:cubicBezTo>
                    <a:pt x="1375" y="41"/>
                    <a:pt x="1405" y="51"/>
                    <a:pt x="1427" y="62"/>
                  </a:cubicBezTo>
                  <a:cubicBezTo>
                    <a:pt x="1447" y="72"/>
                    <a:pt x="1442" y="84"/>
                    <a:pt x="1475" y="85"/>
                  </a:cubicBezTo>
                  <a:cubicBezTo>
                    <a:pt x="1514" y="86"/>
                    <a:pt x="1552" y="88"/>
                    <a:pt x="1591" y="89"/>
                  </a:cubicBezTo>
                  <a:cubicBezTo>
                    <a:pt x="1661" y="99"/>
                    <a:pt x="1705" y="92"/>
                    <a:pt x="1768" y="71"/>
                  </a:cubicBezTo>
                  <a:cubicBezTo>
                    <a:pt x="1822" y="34"/>
                    <a:pt x="1882" y="67"/>
                    <a:pt x="1936" y="80"/>
                  </a:cubicBezTo>
                  <a:cubicBezTo>
                    <a:pt x="1958" y="94"/>
                    <a:pt x="1975" y="96"/>
                    <a:pt x="2003" y="102"/>
                  </a:cubicBezTo>
                  <a:cubicBezTo>
                    <a:pt x="2014" y="124"/>
                    <a:pt x="2012" y="147"/>
                    <a:pt x="2038" y="155"/>
                  </a:cubicBezTo>
                  <a:cubicBezTo>
                    <a:pt x="2057" y="147"/>
                    <a:pt x="2060" y="135"/>
                    <a:pt x="2078" y="129"/>
                  </a:cubicBezTo>
                  <a:cubicBezTo>
                    <a:pt x="2084" y="117"/>
                    <a:pt x="2089" y="94"/>
                    <a:pt x="2100" y="85"/>
                  </a:cubicBezTo>
                  <a:cubicBezTo>
                    <a:pt x="2127" y="63"/>
                    <a:pt x="2201" y="67"/>
                    <a:pt x="2238" y="67"/>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endParaRPr lang="en-US"/>
            </a:p>
          </p:txBody>
        </p:sp>
      </p:grpSp>
      <p:grpSp>
        <p:nvGrpSpPr>
          <p:cNvPr id="18438" name="Group 6"/>
          <p:cNvGrpSpPr>
            <a:grpSpLocks/>
          </p:cNvGrpSpPr>
          <p:nvPr/>
        </p:nvGrpSpPr>
        <p:grpSpPr bwMode="auto">
          <a:xfrm>
            <a:off x="1773238" y="4065588"/>
            <a:ext cx="7032625" cy="446087"/>
            <a:chOff x="1117" y="2561"/>
            <a:chExt cx="4430" cy="281"/>
          </a:xfrm>
        </p:grpSpPr>
        <p:sp>
          <p:nvSpPr>
            <p:cNvPr id="18439" name="Text Box 7"/>
            <p:cNvSpPr txBox="1">
              <a:spLocks noChangeArrowheads="1"/>
            </p:cNvSpPr>
            <p:nvPr/>
          </p:nvSpPr>
          <p:spPr bwMode="auto">
            <a:xfrm>
              <a:off x="4195" y="2614"/>
              <a:ext cx="1352" cy="194"/>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b="0" dirty="0">
                  <a:latin typeface="Calibri"/>
                  <a:cs typeface="Calibri"/>
                </a:rPr>
                <a:t>(-1) 28 mm range decrease</a:t>
              </a:r>
              <a:endParaRPr lang="en-US" sz="1400" b="0" dirty="0">
                <a:latin typeface="Calibri"/>
                <a:cs typeface="Calibri"/>
              </a:endParaRPr>
            </a:p>
          </p:txBody>
        </p:sp>
        <p:sp>
          <p:nvSpPr>
            <p:cNvPr id="18440" name="Freeform 8"/>
            <p:cNvSpPr>
              <a:spLocks/>
            </p:cNvSpPr>
            <p:nvPr/>
          </p:nvSpPr>
          <p:spPr bwMode="auto">
            <a:xfrm>
              <a:off x="1117" y="2561"/>
              <a:ext cx="2436" cy="281"/>
            </a:xfrm>
            <a:custGeom>
              <a:avLst/>
              <a:gdLst>
                <a:gd name="T0" fmla="*/ 26 w 2436"/>
                <a:gd name="T1" fmla="*/ 230 h 281"/>
                <a:gd name="T2" fmla="*/ 101 w 2436"/>
                <a:gd name="T3" fmla="*/ 257 h 281"/>
                <a:gd name="T4" fmla="*/ 137 w 2436"/>
                <a:gd name="T5" fmla="*/ 248 h 281"/>
                <a:gd name="T6" fmla="*/ 128 w 2436"/>
                <a:gd name="T7" fmla="*/ 213 h 281"/>
                <a:gd name="T8" fmla="*/ 97 w 2436"/>
                <a:gd name="T9" fmla="*/ 199 h 281"/>
                <a:gd name="T10" fmla="*/ 35 w 2436"/>
                <a:gd name="T11" fmla="*/ 173 h 281"/>
                <a:gd name="T12" fmla="*/ 31 w 2436"/>
                <a:gd name="T13" fmla="*/ 102 h 281"/>
                <a:gd name="T14" fmla="*/ 66 w 2436"/>
                <a:gd name="T15" fmla="*/ 89 h 281"/>
                <a:gd name="T16" fmla="*/ 115 w 2436"/>
                <a:gd name="T17" fmla="*/ 106 h 281"/>
                <a:gd name="T18" fmla="*/ 119 w 2436"/>
                <a:gd name="T19" fmla="*/ 120 h 281"/>
                <a:gd name="T20" fmla="*/ 146 w 2436"/>
                <a:gd name="T21" fmla="*/ 137 h 281"/>
                <a:gd name="T22" fmla="*/ 243 w 2436"/>
                <a:gd name="T23" fmla="*/ 133 h 281"/>
                <a:gd name="T24" fmla="*/ 270 w 2436"/>
                <a:gd name="T25" fmla="*/ 111 h 281"/>
                <a:gd name="T26" fmla="*/ 314 w 2436"/>
                <a:gd name="T27" fmla="*/ 93 h 281"/>
                <a:gd name="T28" fmla="*/ 319 w 2436"/>
                <a:gd name="T29" fmla="*/ 106 h 281"/>
                <a:gd name="T30" fmla="*/ 327 w 2436"/>
                <a:gd name="T31" fmla="*/ 164 h 281"/>
                <a:gd name="T32" fmla="*/ 358 w 2436"/>
                <a:gd name="T33" fmla="*/ 177 h 281"/>
                <a:gd name="T34" fmla="*/ 403 w 2436"/>
                <a:gd name="T35" fmla="*/ 217 h 281"/>
                <a:gd name="T36" fmla="*/ 451 w 2436"/>
                <a:gd name="T37" fmla="*/ 191 h 281"/>
                <a:gd name="T38" fmla="*/ 469 w 2436"/>
                <a:gd name="T39" fmla="*/ 168 h 281"/>
                <a:gd name="T40" fmla="*/ 491 w 2436"/>
                <a:gd name="T41" fmla="*/ 128 h 281"/>
                <a:gd name="T42" fmla="*/ 527 w 2436"/>
                <a:gd name="T43" fmla="*/ 44 h 281"/>
                <a:gd name="T44" fmla="*/ 589 w 2436"/>
                <a:gd name="T45" fmla="*/ 13 h 281"/>
                <a:gd name="T46" fmla="*/ 677 w 2436"/>
                <a:gd name="T47" fmla="*/ 49 h 281"/>
                <a:gd name="T48" fmla="*/ 890 w 2436"/>
                <a:gd name="T49" fmla="*/ 62 h 281"/>
                <a:gd name="T50" fmla="*/ 979 w 2436"/>
                <a:gd name="T51" fmla="*/ 102 h 281"/>
                <a:gd name="T52" fmla="*/ 1076 w 2436"/>
                <a:gd name="T53" fmla="*/ 146 h 281"/>
                <a:gd name="T54" fmla="*/ 1178 w 2436"/>
                <a:gd name="T55" fmla="*/ 142 h 281"/>
                <a:gd name="T56" fmla="*/ 1174 w 2436"/>
                <a:gd name="T57" fmla="*/ 128 h 281"/>
                <a:gd name="T58" fmla="*/ 1196 w 2436"/>
                <a:gd name="T59" fmla="*/ 66 h 281"/>
                <a:gd name="T60" fmla="*/ 1258 w 2436"/>
                <a:gd name="T61" fmla="*/ 62 h 281"/>
                <a:gd name="T62" fmla="*/ 1276 w 2436"/>
                <a:gd name="T63" fmla="*/ 115 h 281"/>
                <a:gd name="T64" fmla="*/ 1378 w 2436"/>
                <a:gd name="T65" fmla="*/ 93 h 281"/>
                <a:gd name="T66" fmla="*/ 1471 w 2436"/>
                <a:gd name="T67" fmla="*/ 71 h 281"/>
                <a:gd name="T68" fmla="*/ 1612 w 2436"/>
                <a:gd name="T69" fmla="*/ 75 h 281"/>
                <a:gd name="T70" fmla="*/ 1648 w 2436"/>
                <a:gd name="T71" fmla="*/ 137 h 281"/>
                <a:gd name="T72" fmla="*/ 1701 w 2436"/>
                <a:gd name="T73" fmla="*/ 155 h 281"/>
                <a:gd name="T74" fmla="*/ 1745 w 2436"/>
                <a:gd name="T75" fmla="*/ 133 h 281"/>
                <a:gd name="T76" fmla="*/ 1812 w 2436"/>
                <a:gd name="T77" fmla="*/ 159 h 281"/>
                <a:gd name="T78" fmla="*/ 1949 w 2436"/>
                <a:gd name="T79" fmla="*/ 151 h 281"/>
                <a:gd name="T80" fmla="*/ 2020 w 2436"/>
                <a:gd name="T81" fmla="*/ 159 h 281"/>
                <a:gd name="T82" fmla="*/ 2038 w 2436"/>
                <a:gd name="T83" fmla="*/ 199 h 281"/>
                <a:gd name="T84" fmla="*/ 2082 w 2436"/>
                <a:gd name="T85" fmla="*/ 213 h 281"/>
                <a:gd name="T86" fmla="*/ 2122 w 2436"/>
                <a:gd name="T87" fmla="*/ 244 h 281"/>
                <a:gd name="T88" fmla="*/ 2197 w 2436"/>
                <a:gd name="T89" fmla="*/ 191 h 281"/>
                <a:gd name="T90" fmla="*/ 2286 w 2436"/>
                <a:gd name="T91" fmla="*/ 142 h 281"/>
                <a:gd name="T92" fmla="*/ 2335 w 2436"/>
                <a:gd name="T93" fmla="*/ 146 h 281"/>
                <a:gd name="T94" fmla="*/ 2361 w 2436"/>
                <a:gd name="T95" fmla="*/ 164 h 281"/>
                <a:gd name="T96" fmla="*/ 2410 w 2436"/>
                <a:gd name="T97" fmla="*/ 164 h 281"/>
                <a:gd name="T98" fmla="*/ 2436 w 2436"/>
                <a:gd name="T99" fmla="*/ 14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36" h="281">
                  <a:moveTo>
                    <a:pt x="26" y="230"/>
                  </a:moveTo>
                  <a:cubicBezTo>
                    <a:pt x="55" y="237"/>
                    <a:pt x="74" y="249"/>
                    <a:pt x="101" y="257"/>
                  </a:cubicBezTo>
                  <a:cubicBezTo>
                    <a:pt x="118" y="281"/>
                    <a:pt x="128" y="271"/>
                    <a:pt x="137" y="248"/>
                  </a:cubicBezTo>
                  <a:cubicBezTo>
                    <a:pt x="134" y="236"/>
                    <a:pt x="134" y="224"/>
                    <a:pt x="128" y="213"/>
                  </a:cubicBezTo>
                  <a:cubicBezTo>
                    <a:pt x="123" y="203"/>
                    <a:pt x="107" y="203"/>
                    <a:pt x="97" y="199"/>
                  </a:cubicBezTo>
                  <a:cubicBezTo>
                    <a:pt x="76" y="190"/>
                    <a:pt x="57" y="178"/>
                    <a:pt x="35" y="173"/>
                  </a:cubicBezTo>
                  <a:cubicBezTo>
                    <a:pt x="10" y="156"/>
                    <a:pt x="0" y="155"/>
                    <a:pt x="31" y="102"/>
                  </a:cubicBezTo>
                  <a:cubicBezTo>
                    <a:pt x="37" y="91"/>
                    <a:pt x="66" y="89"/>
                    <a:pt x="66" y="89"/>
                  </a:cubicBezTo>
                  <a:cubicBezTo>
                    <a:pt x="98" y="92"/>
                    <a:pt x="104" y="83"/>
                    <a:pt x="115" y="106"/>
                  </a:cubicBezTo>
                  <a:cubicBezTo>
                    <a:pt x="117" y="110"/>
                    <a:pt x="116" y="117"/>
                    <a:pt x="119" y="120"/>
                  </a:cubicBezTo>
                  <a:cubicBezTo>
                    <a:pt x="127" y="128"/>
                    <a:pt x="146" y="137"/>
                    <a:pt x="146" y="137"/>
                  </a:cubicBezTo>
                  <a:cubicBezTo>
                    <a:pt x="178" y="136"/>
                    <a:pt x="211" y="137"/>
                    <a:pt x="243" y="133"/>
                  </a:cubicBezTo>
                  <a:cubicBezTo>
                    <a:pt x="253" y="132"/>
                    <a:pt x="263" y="116"/>
                    <a:pt x="270" y="111"/>
                  </a:cubicBezTo>
                  <a:cubicBezTo>
                    <a:pt x="283" y="102"/>
                    <a:pt x="299" y="96"/>
                    <a:pt x="314" y="93"/>
                  </a:cubicBezTo>
                  <a:cubicBezTo>
                    <a:pt x="316" y="97"/>
                    <a:pt x="318" y="101"/>
                    <a:pt x="319" y="106"/>
                  </a:cubicBezTo>
                  <a:cubicBezTo>
                    <a:pt x="323" y="125"/>
                    <a:pt x="320" y="146"/>
                    <a:pt x="327" y="164"/>
                  </a:cubicBezTo>
                  <a:cubicBezTo>
                    <a:pt x="331" y="175"/>
                    <a:pt x="348" y="172"/>
                    <a:pt x="358" y="177"/>
                  </a:cubicBezTo>
                  <a:cubicBezTo>
                    <a:pt x="373" y="200"/>
                    <a:pt x="375" y="209"/>
                    <a:pt x="403" y="217"/>
                  </a:cubicBezTo>
                  <a:cubicBezTo>
                    <a:pt x="425" y="209"/>
                    <a:pt x="439" y="210"/>
                    <a:pt x="451" y="191"/>
                  </a:cubicBezTo>
                  <a:cubicBezTo>
                    <a:pt x="461" y="154"/>
                    <a:pt x="447" y="186"/>
                    <a:pt x="469" y="168"/>
                  </a:cubicBezTo>
                  <a:cubicBezTo>
                    <a:pt x="479" y="159"/>
                    <a:pt x="484" y="139"/>
                    <a:pt x="491" y="128"/>
                  </a:cubicBezTo>
                  <a:cubicBezTo>
                    <a:pt x="495" y="91"/>
                    <a:pt x="494" y="61"/>
                    <a:pt x="527" y="44"/>
                  </a:cubicBezTo>
                  <a:cubicBezTo>
                    <a:pt x="535" y="0"/>
                    <a:pt x="538" y="9"/>
                    <a:pt x="589" y="13"/>
                  </a:cubicBezTo>
                  <a:cubicBezTo>
                    <a:pt x="618" y="27"/>
                    <a:pt x="645" y="42"/>
                    <a:pt x="677" y="49"/>
                  </a:cubicBezTo>
                  <a:cubicBezTo>
                    <a:pt x="755" y="88"/>
                    <a:pt x="670" y="49"/>
                    <a:pt x="890" y="62"/>
                  </a:cubicBezTo>
                  <a:cubicBezTo>
                    <a:pt x="918" y="64"/>
                    <a:pt x="952" y="92"/>
                    <a:pt x="979" y="102"/>
                  </a:cubicBezTo>
                  <a:cubicBezTo>
                    <a:pt x="1002" y="134"/>
                    <a:pt x="1042" y="128"/>
                    <a:pt x="1076" y="146"/>
                  </a:cubicBezTo>
                  <a:cubicBezTo>
                    <a:pt x="1110" y="145"/>
                    <a:pt x="1145" y="148"/>
                    <a:pt x="1178" y="142"/>
                  </a:cubicBezTo>
                  <a:cubicBezTo>
                    <a:pt x="1183" y="141"/>
                    <a:pt x="1174" y="133"/>
                    <a:pt x="1174" y="128"/>
                  </a:cubicBezTo>
                  <a:cubicBezTo>
                    <a:pt x="1174" y="66"/>
                    <a:pt x="1161" y="76"/>
                    <a:pt x="1196" y="66"/>
                  </a:cubicBezTo>
                  <a:cubicBezTo>
                    <a:pt x="1219" y="52"/>
                    <a:pt x="1233" y="52"/>
                    <a:pt x="1258" y="62"/>
                  </a:cubicBezTo>
                  <a:cubicBezTo>
                    <a:pt x="1272" y="106"/>
                    <a:pt x="1266" y="89"/>
                    <a:pt x="1276" y="115"/>
                  </a:cubicBezTo>
                  <a:cubicBezTo>
                    <a:pt x="1315" y="101"/>
                    <a:pt x="1333" y="96"/>
                    <a:pt x="1378" y="93"/>
                  </a:cubicBezTo>
                  <a:cubicBezTo>
                    <a:pt x="1411" y="76"/>
                    <a:pt x="1429" y="77"/>
                    <a:pt x="1471" y="71"/>
                  </a:cubicBezTo>
                  <a:cubicBezTo>
                    <a:pt x="1518" y="72"/>
                    <a:pt x="1565" y="69"/>
                    <a:pt x="1612" y="75"/>
                  </a:cubicBezTo>
                  <a:cubicBezTo>
                    <a:pt x="1626" y="77"/>
                    <a:pt x="1614" y="126"/>
                    <a:pt x="1648" y="137"/>
                  </a:cubicBezTo>
                  <a:cubicBezTo>
                    <a:pt x="1656" y="165"/>
                    <a:pt x="1677" y="159"/>
                    <a:pt x="1701" y="155"/>
                  </a:cubicBezTo>
                  <a:cubicBezTo>
                    <a:pt x="1733" y="134"/>
                    <a:pt x="1717" y="139"/>
                    <a:pt x="1745" y="133"/>
                  </a:cubicBezTo>
                  <a:cubicBezTo>
                    <a:pt x="1767" y="144"/>
                    <a:pt x="1788" y="155"/>
                    <a:pt x="1812" y="159"/>
                  </a:cubicBezTo>
                  <a:cubicBezTo>
                    <a:pt x="1851" y="186"/>
                    <a:pt x="1906" y="155"/>
                    <a:pt x="1949" y="151"/>
                  </a:cubicBezTo>
                  <a:cubicBezTo>
                    <a:pt x="1973" y="154"/>
                    <a:pt x="1997" y="152"/>
                    <a:pt x="2020" y="159"/>
                  </a:cubicBezTo>
                  <a:cubicBezTo>
                    <a:pt x="2023" y="160"/>
                    <a:pt x="2034" y="195"/>
                    <a:pt x="2038" y="199"/>
                  </a:cubicBezTo>
                  <a:cubicBezTo>
                    <a:pt x="2049" y="212"/>
                    <a:pt x="2067" y="211"/>
                    <a:pt x="2082" y="213"/>
                  </a:cubicBezTo>
                  <a:cubicBezTo>
                    <a:pt x="2096" y="231"/>
                    <a:pt x="2104" y="232"/>
                    <a:pt x="2122" y="244"/>
                  </a:cubicBezTo>
                  <a:cubicBezTo>
                    <a:pt x="2173" y="234"/>
                    <a:pt x="2147" y="209"/>
                    <a:pt x="2197" y="191"/>
                  </a:cubicBezTo>
                  <a:cubicBezTo>
                    <a:pt x="2232" y="156"/>
                    <a:pt x="2242" y="160"/>
                    <a:pt x="2286" y="142"/>
                  </a:cubicBezTo>
                  <a:cubicBezTo>
                    <a:pt x="2302" y="143"/>
                    <a:pt x="2319" y="141"/>
                    <a:pt x="2335" y="146"/>
                  </a:cubicBezTo>
                  <a:cubicBezTo>
                    <a:pt x="2345" y="149"/>
                    <a:pt x="2361" y="164"/>
                    <a:pt x="2361" y="164"/>
                  </a:cubicBezTo>
                  <a:cubicBezTo>
                    <a:pt x="2376" y="185"/>
                    <a:pt x="2391" y="177"/>
                    <a:pt x="2410" y="164"/>
                  </a:cubicBezTo>
                  <a:cubicBezTo>
                    <a:pt x="2415" y="148"/>
                    <a:pt x="2418" y="146"/>
                    <a:pt x="2436" y="146"/>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endParaRPr lang="en-US"/>
            </a:p>
          </p:txBody>
        </p:sp>
      </p:grpSp>
      <p:grpSp>
        <p:nvGrpSpPr>
          <p:cNvPr id="18441" name="Group 9"/>
          <p:cNvGrpSpPr>
            <a:grpSpLocks/>
          </p:cNvGrpSpPr>
          <p:nvPr/>
        </p:nvGrpSpPr>
        <p:grpSpPr bwMode="auto">
          <a:xfrm>
            <a:off x="1649413" y="3357563"/>
            <a:ext cx="7156450" cy="644525"/>
            <a:chOff x="1039" y="2115"/>
            <a:chExt cx="4508" cy="406"/>
          </a:xfrm>
        </p:grpSpPr>
        <p:sp>
          <p:nvSpPr>
            <p:cNvPr id="18442" name="Text Box 10"/>
            <p:cNvSpPr txBox="1">
              <a:spLocks noChangeArrowheads="1"/>
            </p:cNvSpPr>
            <p:nvPr/>
          </p:nvSpPr>
          <p:spPr bwMode="auto">
            <a:xfrm>
              <a:off x="4195" y="2115"/>
              <a:ext cx="1352" cy="194"/>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b="0" dirty="0">
                  <a:latin typeface="Calibri"/>
                  <a:cs typeface="Calibri"/>
                </a:rPr>
                <a:t>(-2) 57 mm range decrease</a:t>
              </a:r>
              <a:endParaRPr lang="en-US" sz="1400" b="0" dirty="0">
                <a:latin typeface="Calibri"/>
                <a:cs typeface="Calibri"/>
              </a:endParaRPr>
            </a:p>
          </p:txBody>
        </p:sp>
        <p:sp>
          <p:nvSpPr>
            <p:cNvPr id="18443" name="Freeform 11"/>
            <p:cNvSpPr>
              <a:spLocks/>
            </p:cNvSpPr>
            <p:nvPr/>
          </p:nvSpPr>
          <p:spPr bwMode="auto">
            <a:xfrm>
              <a:off x="1039" y="2248"/>
              <a:ext cx="2464" cy="273"/>
            </a:xfrm>
            <a:custGeom>
              <a:avLst/>
              <a:gdLst>
                <a:gd name="T0" fmla="*/ 38 w 2464"/>
                <a:gd name="T1" fmla="*/ 109 h 273"/>
                <a:gd name="T2" fmla="*/ 144 w 2464"/>
                <a:gd name="T3" fmla="*/ 122 h 273"/>
                <a:gd name="T4" fmla="*/ 264 w 2464"/>
                <a:gd name="T5" fmla="*/ 158 h 273"/>
                <a:gd name="T6" fmla="*/ 326 w 2464"/>
                <a:gd name="T7" fmla="*/ 184 h 273"/>
                <a:gd name="T8" fmla="*/ 543 w 2464"/>
                <a:gd name="T9" fmla="*/ 189 h 273"/>
                <a:gd name="T10" fmla="*/ 627 w 2464"/>
                <a:gd name="T11" fmla="*/ 149 h 273"/>
                <a:gd name="T12" fmla="*/ 702 w 2464"/>
                <a:gd name="T13" fmla="*/ 136 h 273"/>
                <a:gd name="T14" fmla="*/ 791 w 2464"/>
                <a:gd name="T15" fmla="*/ 145 h 273"/>
                <a:gd name="T16" fmla="*/ 826 w 2464"/>
                <a:gd name="T17" fmla="*/ 118 h 273"/>
                <a:gd name="T18" fmla="*/ 937 w 2464"/>
                <a:gd name="T19" fmla="*/ 140 h 273"/>
                <a:gd name="T20" fmla="*/ 1004 w 2464"/>
                <a:gd name="T21" fmla="*/ 184 h 273"/>
                <a:gd name="T22" fmla="*/ 1066 w 2464"/>
                <a:gd name="T23" fmla="*/ 216 h 273"/>
                <a:gd name="T24" fmla="*/ 1274 w 2464"/>
                <a:gd name="T25" fmla="*/ 198 h 273"/>
                <a:gd name="T26" fmla="*/ 1393 w 2464"/>
                <a:gd name="T27" fmla="*/ 176 h 273"/>
                <a:gd name="T28" fmla="*/ 1518 w 2464"/>
                <a:gd name="T29" fmla="*/ 202 h 273"/>
                <a:gd name="T30" fmla="*/ 1615 w 2464"/>
                <a:gd name="T31" fmla="*/ 176 h 273"/>
                <a:gd name="T32" fmla="*/ 1766 w 2464"/>
                <a:gd name="T33" fmla="*/ 220 h 273"/>
                <a:gd name="T34" fmla="*/ 2027 w 2464"/>
                <a:gd name="T35" fmla="*/ 180 h 273"/>
                <a:gd name="T36" fmla="*/ 2111 w 2464"/>
                <a:gd name="T37" fmla="*/ 211 h 273"/>
                <a:gd name="T38" fmla="*/ 2191 w 2464"/>
                <a:gd name="T39" fmla="*/ 224 h 273"/>
                <a:gd name="T40" fmla="*/ 2355 w 2464"/>
                <a:gd name="T41" fmla="*/ 184 h 273"/>
                <a:gd name="T42" fmla="*/ 2390 w 2464"/>
                <a:gd name="T43" fmla="*/ 176 h 273"/>
                <a:gd name="T44" fmla="*/ 2417 w 2464"/>
                <a:gd name="T45" fmla="*/ 34 h 273"/>
                <a:gd name="T46" fmla="*/ 2448 w 2464"/>
                <a:gd name="T47" fmla="*/ 16 h 273"/>
                <a:gd name="T48" fmla="*/ 2461 w 2464"/>
                <a:gd name="T49" fmla="*/ 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4" h="273">
                  <a:moveTo>
                    <a:pt x="38" y="109"/>
                  </a:moveTo>
                  <a:cubicBezTo>
                    <a:pt x="139" y="132"/>
                    <a:pt x="0" y="103"/>
                    <a:pt x="144" y="122"/>
                  </a:cubicBezTo>
                  <a:cubicBezTo>
                    <a:pt x="184" y="127"/>
                    <a:pt x="224" y="149"/>
                    <a:pt x="264" y="158"/>
                  </a:cubicBezTo>
                  <a:cubicBezTo>
                    <a:pt x="283" y="168"/>
                    <a:pt x="305" y="178"/>
                    <a:pt x="326" y="184"/>
                  </a:cubicBezTo>
                  <a:cubicBezTo>
                    <a:pt x="388" y="227"/>
                    <a:pt x="474" y="212"/>
                    <a:pt x="543" y="189"/>
                  </a:cubicBezTo>
                  <a:cubicBezTo>
                    <a:pt x="566" y="173"/>
                    <a:pt x="600" y="157"/>
                    <a:pt x="627" y="149"/>
                  </a:cubicBezTo>
                  <a:cubicBezTo>
                    <a:pt x="638" y="114"/>
                    <a:pt x="677" y="130"/>
                    <a:pt x="702" y="136"/>
                  </a:cubicBezTo>
                  <a:cubicBezTo>
                    <a:pt x="715" y="170"/>
                    <a:pt x="764" y="148"/>
                    <a:pt x="791" y="145"/>
                  </a:cubicBezTo>
                  <a:cubicBezTo>
                    <a:pt x="807" y="139"/>
                    <a:pt x="812" y="128"/>
                    <a:pt x="826" y="118"/>
                  </a:cubicBezTo>
                  <a:cubicBezTo>
                    <a:pt x="869" y="124"/>
                    <a:pt x="885" y="133"/>
                    <a:pt x="937" y="140"/>
                  </a:cubicBezTo>
                  <a:cubicBezTo>
                    <a:pt x="952" y="155"/>
                    <a:pt x="984" y="178"/>
                    <a:pt x="1004" y="184"/>
                  </a:cubicBezTo>
                  <a:cubicBezTo>
                    <a:pt x="1023" y="211"/>
                    <a:pt x="1031" y="207"/>
                    <a:pt x="1066" y="216"/>
                  </a:cubicBezTo>
                  <a:cubicBezTo>
                    <a:pt x="1149" y="213"/>
                    <a:pt x="1200" y="206"/>
                    <a:pt x="1274" y="198"/>
                  </a:cubicBezTo>
                  <a:cubicBezTo>
                    <a:pt x="1315" y="186"/>
                    <a:pt x="1350" y="182"/>
                    <a:pt x="1393" y="176"/>
                  </a:cubicBezTo>
                  <a:cubicBezTo>
                    <a:pt x="1438" y="180"/>
                    <a:pt x="1475" y="190"/>
                    <a:pt x="1518" y="202"/>
                  </a:cubicBezTo>
                  <a:cubicBezTo>
                    <a:pt x="1564" y="195"/>
                    <a:pt x="1577" y="188"/>
                    <a:pt x="1615" y="176"/>
                  </a:cubicBezTo>
                  <a:cubicBezTo>
                    <a:pt x="1677" y="133"/>
                    <a:pt x="1714" y="205"/>
                    <a:pt x="1766" y="220"/>
                  </a:cubicBezTo>
                  <a:cubicBezTo>
                    <a:pt x="1842" y="273"/>
                    <a:pt x="1951" y="206"/>
                    <a:pt x="2027" y="180"/>
                  </a:cubicBezTo>
                  <a:cubicBezTo>
                    <a:pt x="2059" y="185"/>
                    <a:pt x="2081" y="202"/>
                    <a:pt x="2111" y="211"/>
                  </a:cubicBezTo>
                  <a:cubicBezTo>
                    <a:pt x="2153" y="239"/>
                    <a:pt x="2127" y="230"/>
                    <a:pt x="2191" y="224"/>
                  </a:cubicBezTo>
                  <a:cubicBezTo>
                    <a:pt x="2246" y="208"/>
                    <a:pt x="2298" y="191"/>
                    <a:pt x="2355" y="184"/>
                  </a:cubicBezTo>
                  <a:cubicBezTo>
                    <a:pt x="2367" y="181"/>
                    <a:pt x="2386" y="187"/>
                    <a:pt x="2390" y="176"/>
                  </a:cubicBezTo>
                  <a:cubicBezTo>
                    <a:pt x="2394" y="165"/>
                    <a:pt x="2371" y="48"/>
                    <a:pt x="2417" y="34"/>
                  </a:cubicBezTo>
                  <a:cubicBezTo>
                    <a:pt x="2427" y="27"/>
                    <a:pt x="2440" y="24"/>
                    <a:pt x="2448" y="16"/>
                  </a:cubicBezTo>
                  <a:cubicBezTo>
                    <a:pt x="2464" y="0"/>
                    <a:pt x="2440" y="3"/>
                    <a:pt x="2461" y="3"/>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endParaRPr lang="en-US"/>
            </a:p>
          </p:txBody>
        </p:sp>
      </p:grpSp>
      <p:grpSp>
        <p:nvGrpSpPr>
          <p:cNvPr id="18444" name="Group 12"/>
          <p:cNvGrpSpPr>
            <a:grpSpLocks/>
          </p:cNvGrpSpPr>
          <p:nvPr/>
        </p:nvGrpSpPr>
        <p:grpSpPr bwMode="auto">
          <a:xfrm>
            <a:off x="1765300" y="2781300"/>
            <a:ext cx="7219950" cy="327025"/>
            <a:chOff x="1112" y="1752"/>
            <a:chExt cx="4548" cy="206"/>
          </a:xfrm>
        </p:grpSpPr>
        <p:sp>
          <p:nvSpPr>
            <p:cNvPr id="18445" name="Text Box 13"/>
            <p:cNvSpPr txBox="1">
              <a:spLocks noChangeArrowheads="1"/>
            </p:cNvSpPr>
            <p:nvPr/>
          </p:nvSpPr>
          <p:spPr bwMode="auto">
            <a:xfrm>
              <a:off x="4195" y="1752"/>
              <a:ext cx="1465" cy="194"/>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b="0" dirty="0">
                  <a:latin typeface="Calibri"/>
                  <a:cs typeface="Calibri"/>
                </a:rPr>
                <a:t>(-10) 283 mm range decrease</a:t>
              </a:r>
              <a:endParaRPr lang="en-US" sz="1400" b="0" dirty="0">
                <a:latin typeface="Calibri"/>
                <a:cs typeface="Calibri"/>
              </a:endParaRPr>
            </a:p>
          </p:txBody>
        </p:sp>
        <p:sp>
          <p:nvSpPr>
            <p:cNvPr id="18446" name="Freeform 14"/>
            <p:cNvSpPr>
              <a:spLocks/>
            </p:cNvSpPr>
            <p:nvPr/>
          </p:nvSpPr>
          <p:spPr bwMode="auto">
            <a:xfrm>
              <a:off x="1112" y="1790"/>
              <a:ext cx="1515" cy="168"/>
            </a:xfrm>
            <a:custGeom>
              <a:avLst/>
              <a:gdLst>
                <a:gd name="T0" fmla="*/ 0 w 1515"/>
                <a:gd name="T1" fmla="*/ 0 h 168"/>
                <a:gd name="T2" fmla="*/ 231 w 1515"/>
                <a:gd name="T3" fmla="*/ 93 h 168"/>
                <a:gd name="T4" fmla="*/ 279 w 1515"/>
                <a:gd name="T5" fmla="*/ 115 h 168"/>
                <a:gd name="T6" fmla="*/ 483 w 1515"/>
                <a:gd name="T7" fmla="*/ 155 h 168"/>
                <a:gd name="T8" fmla="*/ 669 w 1515"/>
                <a:gd name="T9" fmla="*/ 124 h 168"/>
                <a:gd name="T10" fmla="*/ 1276 w 1515"/>
                <a:gd name="T11" fmla="*/ 151 h 168"/>
                <a:gd name="T12" fmla="*/ 1334 w 1515"/>
                <a:gd name="T13" fmla="*/ 168 h 168"/>
                <a:gd name="T14" fmla="*/ 1440 w 1515"/>
                <a:gd name="T15" fmla="*/ 160 h 168"/>
                <a:gd name="T16" fmla="*/ 1458 w 1515"/>
                <a:gd name="T17" fmla="*/ 137 h 168"/>
                <a:gd name="T18" fmla="*/ 1515 w 1515"/>
                <a:gd name="T19"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5" h="168">
                  <a:moveTo>
                    <a:pt x="0" y="0"/>
                  </a:moveTo>
                  <a:cubicBezTo>
                    <a:pt x="89" y="49"/>
                    <a:pt x="185" y="80"/>
                    <a:pt x="231" y="93"/>
                  </a:cubicBezTo>
                  <a:cubicBezTo>
                    <a:pt x="263" y="115"/>
                    <a:pt x="247" y="109"/>
                    <a:pt x="279" y="115"/>
                  </a:cubicBezTo>
                  <a:cubicBezTo>
                    <a:pt x="334" y="150"/>
                    <a:pt x="422" y="152"/>
                    <a:pt x="483" y="155"/>
                  </a:cubicBezTo>
                  <a:cubicBezTo>
                    <a:pt x="600" y="147"/>
                    <a:pt x="594" y="155"/>
                    <a:pt x="669" y="124"/>
                  </a:cubicBezTo>
                  <a:cubicBezTo>
                    <a:pt x="884" y="127"/>
                    <a:pt x="1069" y="137"/>
                    <a:pt x="1276" y="151"/>
                  </a:cubicBezTo>
                  <a:cubicBezTo>
                    <a:pt x="1297" y="158"/>
                    <a:pt x="1311" y="165"/>
                    <a:pt x="1334" y="168"/>
                  </a:cubicBezTo>
                  <a:cubicBezTo>
                    <a:pt x="1369" y="165"/>
                    <a:pt x="1405" y="165"/>
                    <a:pt x="1440" y="160"/>
                  </a:cubicBezTo>
                  <a:cubicBezTo>
                    <a:pt x="1461" y="157"/>
                    <a:pt x="1447" y="148"/>
                    <a:pt x="1458" y="137"/>
                  </a:cubicBezTo>
                  <a:cubicBezTo>
                    <a:pt x="1469" y="126"/>
                    <a:pt x="1499" y="120"/>
                    <a:pt x="1515" y="120"/>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endParaRPr lang="en-US"/>
            </a:p>
          </p:txBody>
        </p:sp>
      </p:grpSp>
      <p:grpSp>
        <p:nvGrpSpPr>
          <p:cNvPr id="18447" name="Group 15"/>
          <p:cNvGrpSpPr>
            <a:grpSpLocks/>
          </p:cNvGrpSpPr>
          <p:nvPr/>
        </p:nvGrpSpPr>
        <p:grpSpPr bwMode="auto">
          <a:xfrm>
            <a:off x="2132013" y="2293938"/>
            <a:ext cx="6853238" cy="469900"/>
            <a:chOff x="1343" y="1445"/>
            <a:chExt cx="4317" cy="296"/>
          </a:xfrm>
        </p:grpSpPr>
        <p:sp>
          <p:nvSpPr>
            <p:cNvPr id="18448" name="Text Box 16"/>
            <p:cNvSpPr txBox="1">
              <a:spLocks noChangeArrowheads="1"/>
            </p:cNvSpPr>
            <p:nvPr/>
          </p:nvSpPr>
          <p:spPr bwMode="auto">
            <a:xfrm>
              <a:off x="4195" y="1445"/>
              <a:ext cx="1465" cy="194"/>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b="0" dirty="0">
                  <a:latin typeface="Calibri"/>
                  <a:cs typeface="Calibri"/>
                </a:rPr>
                <a:t>(-20) 567 mm range decrease</a:t>
              </a:r>
              <a:endParaRPr lang="en-US" sz="1400" b="0" dirty="0">
                <a:latin typeface="Calibri"/>
                <a:cs typeface="Calibri"/>
              </a:endParaRPr>
            </a:p>
          </p:txBody>
        </p:sp>
        <p:sp>
          <p:nvSpPr>
            <p:cNvPr id="18449" name="Freeform 17"/>
            <p:cNvSpPr>
              <a:spLocks/>
            </p:cNvSpPr>
            <p:nvPr/>
          </p:nvSpPr>
          <p:spPr bwMode="auto">
            <a:xfrm>
              <a:off x="1343" y="1614"/>
              <a:ext cx="785" cy="127"/>
            </a:xfrm>
            <a:custGeom>
              <a:avLst/>
              <a:gdLst>
                <a:gd name="T0" fmla="*/ 785 w 785"/>
                <a:gd name="T1" fmla="*/ 2 h 127"/>
                <a:gd name="T2" fmla="*/ 604 w 785"/>
                <a:gd name="T3" fmla="*/ 45 h 127"/>
                <a:gd name="T4" fmla="*/ 417 w 785"/>
                <a:gd name="T5" fmla="*/ 77 h 127"/>
                <a:gd name="T6" fmla="*/ 300 w 785"/>
                <a:gd name="T7" fmla="*/ 98 h 127"/>
                <a:gd name="T8" fmla="*/ 110 w 785"/>
                <a:gd name="T9" fmla="*/ 87 h 127"/>
                <a:gd name="T10" fmla="*/ 84 w 785"/>
                <a:gd name="T11" fmla="*/ 74 h 127"/>
                <a:gd name="T12" fmla="*/ 48 w 785"/>
                <a:gd name="T13" fmla="*/ 48 h 127"/>
                <a:gd name="T14" fmla="*/ 13 w 785"/>
                <a:gd name="T15" fmla="*/ 21 h 127"/>
                <a:gd name="T16" fmla="*/ 0 w 785"/>
                <a:gd name="T1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5" h="127">
                  <a:moveTo>
                    <a:pt x="785" y="2"/>
                  </a:moveTo>
                  <a:cubicBezTo>
                    <a:pt x="725" y="5"/>
                    <a:pt x="659" y="36"/>
                    <a:pt x="604" y="45"/>
                  </a:cubicBezTo>
                  <a:cubicBezTo>
                    <a:pt x="588" y="56"/>
                    <a:pt x="435" y="71"/>
                    <a:pt x="417" y="77"/>
                  </a:cubicBezTo>
                  <a:cubicBezTo>
                    <a:pt x="397" y="106"/>
                    <a:pt x="333" y="88"/>
                    <a:pt x="300" y="98"/>
                  </a:cubicBezTo>
                  <a:cubicBezTo>
                    <a:pt x="258" y="127"/>
                    <a:pt x="153" y="90"/>
                    <a:pt x="110" y="87"/>
                  </a:cubicBezTo>
                  <a:cubicBezTo>
                    <a:pt x="102" y="82"/>
                    <a:pt x="91" y="80"/>
                    <a:pt x="84" y="74"/>
                  </a:cubicBezTo>
                  <a:cubicBezTo>
                    <a:pt x="69" y="62"/>
                    <a:pt x="68" y="54"/>
                    <a:pt x="48" y="48"/>
                  </a:cubicBezTo>
                  <a:cubicBezTo>
                    <a:pt x="33" y="38"/>
                    <a:pt x="30" y="26"/>
                    <a:pt x="13" y="21"/>
                  </a:cubicBezTo>
                  <a:cubicBezTo>
                    <a:pt x="7" y="0"/>
                    <a:pt x="14" y="3"/>
                    <a:pt x="0" y="3"/>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endParaRPr lang="en-US"/>
            </a:p>
          </p:txBody>
        </p:sp>
      </p:grpSp>
      <p:sp>
        <p:nvSpPr>
          <p:cNvPr id="18450" name="Text Box 18"/>
          <p:cNvSpPr txBox="1">
            <a:spLocks noChangeArrowheads="1"/>
          </p:cNvSpPr>
          <p:nvPr/>
        </p:nvSpPr>
        <p:spPr bwMode="auto">
          <a:xfrm>
            <a:off x="468313" y="6165850"/>
            <a:ext cx="799147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2800" b="0" dirty="0">
                <a:latin typeface="Calibri"/>
                <a:cs typeface="Calibri"/>
              </a:rPr>
              <a:t>17 August 1999, </a:t>
            </a:r>
            <a:r>
              <a:rPr lang="en-GB" sz="2800" b="0" dirty="0" err="1">
                <a:latin typeface="Calibri"/>
                <a:cs typeface="Calibri"/>
              </a:rPr>
              <a:t>Izmit</a:t>
            </a:r>
            <a:r>
              <a:rPr lang="en-GB" sz="2800" b="0" dirty="0">
                <a:latin typeface="Calibri"/>
                <a:cs typeface="Calibri"/>
              </a:rPr>
              <a:t> earthquake (Turkey)</a:t>
            </a:r>
          </a:p>
        </p:txBody>
      </p:sp>
      <p:sp>
        <p:nvSpPr>
          <p:cNvPr id="19" name="TextBox 18"/>
          <p:cNvSpPr txBox="1"/>
          <p:nvPr/>
        </p:nvSpPr>
        <p:spPr>
          <a:xfrm>
            <a:off x="7933164" y="6491704"/>
            <a:ext cx="1236236" cy="369332"/>
          </a:xfrm>
          <a:prstGeom prst="rect">
            <a:avLst/>
          </a:prstGeom>
          <a:noFill/>
        </p:spPr>
        <p:txBody>
          <a:bodyPr wrap="none" rtlCol="0">
            <a:spAutoFit/>
          </a:bodyPr>
          <a:lstStyle/>
          <a:p>
            <a:r>
              <a:rPr lang="en-US" dirty="0">
                <a:latin typeface="Calibri"/>
                <a:cs typeface="Calibri"/>
              </a:rPr>
              <a:t>Tim Wright</a:t>
            </a:r>
          </a:p>
        </p:txBody>
      </p:sp>
    </p:spTree>
    <p:extLst>
      <p:ext uri="{BB962C8B-B14F-4D97-AF65-F5344CB8AC3E}">
        <p14:creationId xmlns:p14="http://schemas.microsoft.com/office/powerpoint/2010/main" val="10495429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44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4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07950" y="404813"/>
            <a:ext cx="6480175" cy="5538787"/>
          </a:xfrm>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25" y="404813"/>
            <a:ext cx="2520950" cy="5545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84" name="Line 4"/>
          <p:cNvSpPr>
            <a:spLocks noChangeShapeType="1"/>
          </p:cNvSpPr>
          <p:nvPr/>
        </p:nvSpPr>
        <p:spPr bwMode="auto">
          <a:xfrm>
            <a:off x="2771775" y="1125538"/>
            <a:ext cx="71438" cy="4751387"/>
          </a:xfrm>
          <a:prstGeom prst="line">
            <a:avLst/>
          </a:prstGeom>
          <a:noFill/>
          <a:ln w="3810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0485" name="Text Box 5"/>
          <p:cNvSpPr txBox="1">
            <a:spLocks noChangeArrowheads="1"/>
          </p:cNvSpPr>
          <p:nvPr/>
        </p:nvSpPr>
        <p:spPr bwMode="auto">
          <a:xfrm>
            <a:off x="2339975" y="1052513"/>
            <a:ext cx="5762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2000"/>
              <a:t>A’</a:t>
            </a:r>
          </a:p>
        </p:txBody>
      </p:sp>
      <p:sp>
        <p:nvSpPr>
          <p:cNvPr id="20486" name="Text Box 6"/>
          <p:cNvSpPr txBox="1">
            <a:spLocks noChangeArrowheads="1"/>
          </p:cNvSpPr>
          <p:nvPr/>
        </p:nvSpPr>
        <p:spPr bwMode="auto">
          <a:xfrm>
            <a:off x="2484438" y="5480050"/>
            <a:ext cx="5762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2000"/>
              <a:t>A</a:t>
            </a:r>
          </a:p>
        </p:txBody>
      </p:sp>
      <p:sp>
        <p:nvSpPr>
          <p:cNvPr id="20487" name="Text Box 7"/>
          <p:cNvSpPr txBox="1">
            <a:spLocks noChangeArrowheads="1"/>
          </p:cNvSpPr>
          <p:nvPr/>
        </p:nvSpPr>
        <p:spPr bwMode="auto">
          <a:xfrm>
            <a:off x="468313" y="6165850"/>
            <a:ext cx="799147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2800" b="0" dirty="0">
                <a:latin typeface="Calibri"/>
                <a:cs typeface="Calibri"/>
              </a:rPr>
              <a:t>17 August 1999, </a:t>
            </a:r>
            <a:r>
              <a:rPr lang="en-GB" sz="2800" b="0" dirty="0" err="1">
                <a:latin typeface="Calibri"/>
                <a:cs typeface="Calibri"/>
              </a:rPr>
              <a:t>Izmit</a:t>
            </a:r>
            <a:r>
              <a:rPr lang="en-GB" sz="2800" b="0" dirty="0">
                <a:latin typeface="Calibri"/>
                <a:cs typeface="Calibri"/>
              </a:rPr>
              <a:t> earthquake (Turkey)</a:t>
            </a:r>
          </a:p>
        </p:txBody>
      </p:sp>
      <p:sp>
        <p:nvSpPr>
          <p:cNvPr id="2" name="TextBox 1"/>
          <p:cNvSpPr txBox="1"/>
          <p:nvPr/>
        </p:nvSpPr>
        <p:spPr>
          <a:xfrm>
            <a:off x="7933164" y="6491704"/>
            <a:ext cx="1236236" cy="369332"/>
          </a:xfrm>
          <a:prstGeom prst="rect">
            <a:avLst/>
          </a:prstGeom>
          <a:noFill/>
        </p:spPr>
        <p:txBody>
          <a:bodyPr wrap="none" rtlCol="0">
            <a:spAutoFit/>
          </a:bodyPr>
          <a:lstStyle/>
          <a:p>
            <a:r>
              <a:rPr lang="en-US" dirty="0">
                <a:latin typeface="Calibri"/>
                <a:cs typeface="Calibri"/>
              </a:rPr>
              <a:t>Tim Wright</a:t>
            </a:r>
          </a:p>
        </p:txBody>
      </p:sp>
    </p:spTree>
    <p:extLst>
      <p:ext uri="{BB962C8B-B14F-4D97-AF65-F5344CB8AC3E}">
        <p14:creationId xmlns:p14="http://schemas.microsoft.com/office/powerpoint/2010/main" val="239156268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3A500C-FE83-674D-8480-16C5E9F07FEE}"/>
              </a:ext>
            </a:extLst>
          </p:cNvPr>
          <p:cNvSpPr>
            <a:spLocks noGrp="1"/>
          </p:cNvSpPr>
          <p:nvPr>
            <p:ph type="title"/>
          </p:nvPr>
        </p:nvSpPr>
        <p:spPr/>
        <p:txBody>
          <a:bodyPr/>
          <a:lstStyle/>
          <a:p>
            <a:r>
              <a:rPr lang="en-US" dirty="0"/>
              <a:t>Synthetic </a:t>
            </a:r>
            <a:r>
              <a:rPr lang="en-US" dirty="0" err="1"/>
              <a:t>aPerture</a:t>
            </a:r>
            <a:r>
              <a:rPr lang="en-US" dirty="0"/>
              <a:t> RADAR (SAR) Theory</a:t>
            </a:r>
          </a:p>
        </p:txBody>
      </p:sp>
      <p:sp>
        <p:nvSpPr>
          <p:cNvPr id="6" name="Text Placeholder 5">
            <a:extLst>
              <a:ext uri="{FF2B5EF4-FFF2-40B4-BE49-F238E27FC236}">
                <a16:creationId xmlns:a16="http://schemas.microsoft.com/office/drawing/2014/main" id="{F2DBCBA3-7DA2-8F45-8EBB-4B0D7E0AED41}"/>
              </a:ext>
            </a:extLst>
          </p:cNvPr>
          <p:cNvSpPr>
            <a:spLocks noGrp="1"/>
          </p:cNvSpPr>
          <p:nvPr>
            <p:ph type="body" idx="1"/>
          </p:nvPr>
        </p:nvSpPr>
        <p:spPr/>
        <p:txBody>
          <a:bodyPr/>
          <a:lstStyle/>
          <a:p>
            <a:endParaRPr lang="en-US" dirty="0"/>
          </a:p>
          <a:p>
            <a:r>
              <a:rPr lang="en-US" dirty="0">
                <a:solidFill>
                  <a:schemeClr val="bg2">
                    <a:lumMod val="60000"/>
                    <a:lumOff val="40000"/>
                  </a:schemeClr>
                </a:solidFill>
              </a:rPr>
              <a:t>Interferometric</a:t>
            </a:r>
            <a:r>
              <a:rPr lang="en-US" dirty="0">
                <a:solidFill>
                  <a:srgbClr val="FF0000"/>
                </a:solidFill>
              </a:rPr>
              <a:t> </a:t>
            </a:r>
            <a:r>
              <a:rPr lang="en-US" b="1" dirty="0">
                <a:solidFill>
                  <a:srgbClr val="FF0000"/>
                </a:solidFill>
              </a:rPr>
              <a:t>Synthetic Aperture Radar</a:t>
            </a:r>
          </a:p>
          <a:p>
            <a:endParaRPr lang="en-US" dirty="0"/>
          </a:p>
          <a:p>
            <a:endParaRPr lang="en-US" dirty="0"/>
          </a:p>
          <a:p>
            <a:endParaRPr lang="en-US" dirty="0"/>
          </a:p>
        </p:txBody>
      </p:sp>
    </p:spTree>
    <p:extLst>
      <p:ext uri="{BB962C8B-B14F-4D97-AF65-F5344CB8AC3E}">
        <p14:creationId xmlns:p14="http://schemas.microsoft.com/office/powerpoint/2010/main" val="270903458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ells_wra.jpg"/>
          <p:cNvPicPr>
            <a:picLocks noChangeAspect="1"/>
          </p:cNvPicPr>
          <p:nvPr/>
        </p:nvPicPr>
        <p:blipFill rotWithShape="1">
          <a:blip r:embed="rId3">
            <a:extLst>
              <a:ext uri="{28A0092B-C50C-407E-A947-70E740481C1C}">
                <a14:useLocalDpi xmlns:a14="http://schemas.microsoft.com/office/drawing/2010/main" val="0"/>
              </a:ext>
            </a:extLst>
          </a:blip>
          <a:srcRect b="15029"/>
          <a:stretch/>
        </p:blipFill>
        <p:spPr>
          <a:xfrm>
            <a:off x="0" y="-1"/>
            <a:ext cx="9144000" cy="6858001"/>
          </a:xfrm>
          <a:prstGeom prst="rect">
            <a:avLst/>
          </a:prstGeom>
        </p:spPr>
      </p:pic>
      <p:cxnSp>
        <p:nvCxnSpPr>
          <p:cNvPr id="7" name="Straight Connector 6"/>
          <p:cNvCxnSpPr/>
          <p:nvPr/>
        </p:nvCxnSpPr>
        <p:spPr bwMode="auto">
          <a:xfrm>
            <a:off x="7024331" y="6367779"/>
            <a:ext cx="1700893" cy="1"/>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extBox 7"/>
          <p:cNvSpPr txBox="1"/>
          <p:nvPr/>
        </p:nvSpPr>
        <p:spPr>
          <a:xfrm>
            <a:off x="7430940" y="5918296"/>
            <a:ext cx="1510184" cy="651752"/>
          </a:xfrm>
          <a:prstGeom prst="rect">
            <a:avLst/>
          </a:prstGeom>
          <a:noFill/>
        </p:spPr>
        <p:txBody>
          <a:bodyPr wrap="square" rtlCol="0">
            <a:spAutoFit/>
          </a:bodyPr>
          <a:lstStyle/>
          <a:p>
            <a:r>
              <a:rPr lang="en-US" sz="2000" b="1" dirty="0">
                <a:latin typeface="Calibri"/>
                <a:cs typeface="Calibri"/>
              </a:rPr>
              <a:t>10 km</a:t>
            </a:r>
          </a:p>
        </p:txBody>
      </p:sp>
      <p:sp>
        <p:nvSpPr>
          <p:cNvPr id="11" name="TextBox 10"/>
          <p:cNvSpPr txBox="1"/>
          <p:nvPr/>
        </p:nvSpPr>
        <p:spPr>
          <a:xfrm>
            <a:off x="5562600" y="12700"/>
            <a:ext cx="3581400" cy="584776"/>
          </a:xfrm>
          <a:prstGeom prst="rect">
            <a:avLst/>
          </a:prstGeom>
          <a:solidFill>
            <a:schemeClr val="bg1">
              <a:alpha val="50000"/>
            </a:schemeClr>
          </a:solidFill>
          <a:ln>
            <a:noFill/>
          </a:ln>
        </p:spPr>
        <p:txBody>
          <a:bodyPr wrap="square" rtlCol="0">
            <a:spAutoFit/>
          </a:bodyPr>
          <a:lstStyle/>
          <a:p>
            <a:pPr algn="r"/>
            <a:r>
              <a:rPr lang="en-US" sz="3200" b="1" dirty="0">
                <a:latin typeface="Calibri"/>
                <a:cs typeface="Calibri"/>
              </a:rPr>
              <a:t>2008 Wells, Nevada</a:t>
            </a:r>
          </a:p>
        </p:txBody>
      </p:sp>
      <p:sp>
        <p:nvSpPr>
          <p:cNvPr id="6" name="TextBox 5"/>
          <p:cNvSpPr txBox="1"/>
          <p:nvPr/>
        </p:nvSpPr>
        <p:spPr>
          <a:xfrm>
            <a:off x="3530599" y="2032000"/>
            <a:ext cx="4762501" cy="2246769"/>
          </a:xfrm>
          <a:prstGeom prst="rect">
            <a:avLst/>
          </a:prstGeom>
          <a:solidFill>
            <a:schemeClr val="bg1">
              <a:alpha val="50000"/>
            </a:schemeClr>
          </a:solidFill>
          <a:ln>
            <a:noFill/>
          </a:ln>
        </p:spPr>
        <p:txBody>
          <a:bodyPr wrap="square" rtlCol="0">
            <a:spAutoFit/>
          </a:bodyPr>
          <a:lstStyle/>
          <a:p>
            <a:r>
              <a:rPr lang="en-US" sz="2800" dirty="0">
                <a:latin typeface="Calibri"/>
                <a:cs typeface="Calibri"/>
              </a:rPr>
              <a:t>Each cycle of</a:t>
            </a:r>
          </a:p>
          <a:p>
            <a:r>
              <a:rPr lang="en-US" sz="2800" dirty="0">
                <a:latin typeface="Calibri"/>
                <a:cs typeface="Calibri"/>
              </a:rPr>
              <a:t>blue =&gt; yellow =&gt; red</a:t>
            </a:r>
          </a:p>
          <a:p>
            <a:r>
              <a:rPr lang="en-US" sz="2800" dirty="0">
                <a:latin typeface="Calibri"/>
                <a:cs typeface="Calibri"/>
              </a:rPr>
              <a:t>= 28 mm of displacement </a:t>
            </a:r>
          </a:p>
          <a:p>
            <a:r>
              <a:rPr lang="en-US" sz="2800" dirty="0">
                <a:latin typeface="Calibri"/>
                <a:cs typeface="Calibri"/>
              </a:rPr>
              <a:t>(half of the radar wavelength)</a:t>
            </a:r>
          </a:p>
          <a:p>
            <a:r>
              <a:rPr lang="en-US" sz="2800" dirty="0">
                <a:latin typeface="Calibri"/>
                <a:cs typeface="Calibri"/>
              </a:rPr>
              <a:t>away from the satellite</a:t>
            </a:r>
          </a:p>
        </p:txBody>
      </p:sp>
    </p:spTree>
    <p:extLst>
      <p:ext uri="{BB962C8B-B14F-4D97-AF65-F5344CB8AC3E}">
        <p14:creationId xmlns:p14="http://schemas.microsoft.com/office/powerpoint/2010/main" val="15409958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AA99F-D948-FB41-BB7B-83AB11050A5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20844448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AD26D8-4C41-F94A-9D6F-B265F2E2E32B}"/>
              </a:ext>
            </a:extLst>
          </p:cNvPr>
          <p:cNvPicPr>
            <a:picLocks noChangeAspect="1"/>
          </p:cNvPicPr>
          <p:nvPr/>
        </p:nvPicPr>
        <p:blipFill>
          <a:blip r:embed="rId2"/>
          <a:stretch>
            <a:fillRect/>
          </a:stretch>
        </p:blipFill>
        <p:spPr>
          <a:xfrm>
            <a:off x="234950" y="1485900"/>
            <a:ext cx="8674100" cy="3886200"/>
          </a:xfrm>
          <a:prstGeom prst="rect">
            <a:avLst/>
          </a:prstGeom>
        </p:spPr>
      </p:pic>
    </p:spTree>
    <p:extLst>
      <p:ext uri="{BB962C8B-B14F-4D97-AF65-F5344CB8AC3E}">
        <p14:creationId xmlns:p14="http://schemas.microsoft.com/office/powerpoint/2010/main" val="254467213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1100" y="342900"/>
            <a:ext cx="3517900" cy="523220"/>
          </a:xfrm>
          <a:prstGeom prst="rect">
            <a:avLst/>
          </a:prstGeom>
          <a:noFill/>
        </p:spPr>
        <p:txBody>
          <a:bodyPr wrap="square" rtlCol="0">
            <a:spAutoFit/>
          </a:bodyPr>
          <a:lstStyle/>
          <a:p>
            <a:r>
              <a:rPr lang="en-US" sz="2800" dirty="0">
                <a:latin typeface="Calibri"/>
                <a:cs typeface="Calibri"/>
              </a:rPr>
              <a:t>“wrapped”</a:t>
            </a:r>
          </a:p>
        </p:txBody>
      </p:sp>
      <p:sp>
        <p:nvSpPr>
          <p:cNvPr id="4" name="TextBox 3"/>
          <p:cNvSpPr txBox="1"/>
          <p:nvPr/>
        </p:nvSpPr>
        <p:spPr>
          <a:xfrm>
            <a:off x="5842495" y="342900"/>
            <a:ext cx="3517900" cy="523220"/>
          </a:xfrm>
          <a:prstGeom prst="rect">
            <a:avLst/>
          </a:prstGeom>
          <a:noFill/>
        </p:spPr>
        <p:txBody>
          <a:bodyPr wrap="square" rtlCol="0">
            <a:spAutoFit/>
          </a:bodyPr>
          <a:lstStyle/>
          <a:p>
            <a:r>
              <a:rPr lang="en-US" sz="2800" dirty="0">
                <a:latin typeface="Calibri"/>
                <a:cs typeface="Calibri"/>
              </a:rPr>
              <a:t>“unwrapped”</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9782"/>
          <a:stretch/>
        </p:blipFill>
        <p:spPr bwMode="auto">
          <a:xfrm>
            <a:off x="342900" y="1533525"/>
            <a:ext cx="4203700" cy="420687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bam_interferograms.png"/>
          <p:cNvPicPr>
            <a:picLocks noChangeAspect="1"/>
          </p:cNvPicPr>
          <p:nvPr/>
        </p:nvPicPr>
        <p:blipFill rotWithShape="1">
          <a:blip r:embed="rId4">
            <a:extLst>
              <a:ext uri="{28A0092B-C50C-407E-A947-70E740481C1C}">
                <a14:useLocalDpi xmlns:a14="http://schemas.microsoft.com/office/drawing/2010/main" val="0"/>
              </a:ext>
            </a:extLst>
          </a:blip>
          <a:srcRect r="49623"/>
          <a:stretch/>
        </p:blipFill>
        <p:spPr>
          <a:xfrm>
            <a:off x="4527123" y="1520825"/>
            <a:ext cx="4248577" cy="4206875"/>
          </a:xfrm>
          <a:prstGeom prst="rect">
            <a:avLst/>
          </a:prstGeom>
        </p:spPr>
      </p:pic>
    </p:spTree>
    <p:extLst>
      <p:ext uri="{BB962C8B-B14F-4D97-AF65-F5344CB8AC3E}">
        <p14:creationId xmlns:p14="http://schemas.microsoft.com/office/powerpoint/2010/main" val="313228420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ntaclar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
            <a:ext cx="3717298" cy="2820426"/>
          </a:xfrm>
          <a:prstGeom prst="rect">
            <a:avLst/>
          </a:prstGeom>
        </p:spPr>
      </p:pic>
      <p:pic>
        <p:nvPicPr>
          <p:cNvPr id="4" name="Picture 3" descr="and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99" y="-1"/>
            <a:ext cx="5218521" cy="6671009"/>
          </a:xfrm>
          <a:prstGeom prst="rect">
            <a:avLst/>
          </a:prstGeom>
        </p:spPr>
      </p:pic>
      <p:sp>
        <p:nvSpPr>
          <p:cNvPr id="72706" name="Text Placeholder 2"/>
          <p:cNvSpPr>
            <a:spLocks noGrp="1"/>
          </p:cNvSpPr>
          <p:nvPr>
            <p:ph type="body" sz="half" idx="1"/>
          </p:nvPr>
        </p:nvSpPr>
        <p:spPr>
          <a:xfrm>
            <a:off x="6413500" y="2692296"/>
            <a:ext cx="2730500" cy="381000"/>
          </a:xfrm>
        </p:spPr>
        <p:txBody>
          <a:bodyPr/>
          <a:lstStyle/>
          <a:p>
            <a:pPr marL="0" indent="0">
              <a:buFontTx/>
              <a:buNone/>
              <a:defRPr/>
            </a:pPr>
            <a:r>
              <a:rPr lang="en-US" sz="1400" dirty="0">
                <a:latin typeface="Arial" charset="0"/>
                <a:ea typeface="ＭＳ Ｐゴシック" charset="0"/>
              </a:rPr>
              <a:t>Schmidt and </a:t>
            </a:r>
            <a:r>
              <a:rPr lang="en-US" sz="1400" dirty="0" err="1">
                <a:latin typeface="Arial" charset="0"/>
                <a:ea typeface="ＭＳ Ｐゴシック" charset="0"/>
              </a:rPr>
              <a:t>Burgmann</a:t>
            </a:r>
            <a:r>
              <a:rPr lang="en-US" sz="1400" dirty="0">
                <a:latin typeface="Arial" charset="0"/>
                <a:ea typeface="ＭＳ Ｐゴシック" charset="0"/>
              </a:rPr>
              <a:t> (2003)</a:t>
            </a:r>
          </a:p>
        </p:txBody>
      </p:sp>
      <p:sp>
        <p:nvSpPr>
          <p:cNvPr id="7" name="Text Placeholder 2"/>
          <p:cNvSpPr txBox="1">
            <a:spLocks/>
          </p:cNvSpPr>
          <p:nvPr/>
        </p:nvSpPr>
        <p:spPr bwMode="auto">
          <a:xfrm>
            <a:off x="2070100" y="6527580"/>
            <a:ext cx="28956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defRPr/>
            </a:pPr>
            <a:r>
              <a:rPr lang="en-US" sz="1400" dirty="0">
                <a:latin typeface="Arial" charset="0"/>
                <a:ea typeface="ＭＳ Ｐゴシック" charset="0"/>
              </a:rPr>
              <a:t>Pritchard and Simons (2004)</a:t>
            </a:r>
          </a:p>
        </p:txBody>
      </p:sp>
      <p:pic>
        <p:nvPicPr>
          <p:cNvPr id="6" name="Picture 5" descr="everglad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059" y="3047896"/>
            <a:ext cx="3431959" cy="3530484"/>
          </a:xfrm>
          <a:prstGeom prst="rect">
            <a:avLst/>
          </a:prstGeom>
        </p:spPr>
      </p:pic>
      <p:sp>
        <p:nvSpPr>
          <p:cNvPr id="11" name="Text Placeholder 2"/>
          <p:cNvSpPr txBox="1">
            <a:spLocks/>
          </p:cNvSpPr>
          <p:nvPr/>
        </p:nvSpPr>
        <p:spPr bwMode="auto">
          <a:xfrm>
            <a:off x="6934200" y="6556100"/>
            <a:ext cx="2117098"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defRPr/>
            </a:pPr>
            <a:r>
              <a:rPr lang="en-US" sz="1400" dirty="0" err="1">
                <a:latin typeface="Arial" charset="0"/>
                <a:ea typeface="ＭＳ Ｐゴシック" charset="0"/>
              </a:rPr>
              <a:t>Wdowinski</a:t>
            </a:r>
            <a:r>
              <a:rPr lang="en-US" sz="1400" dirty="0">
                <a:latin typeface="Arial" charset="0"/>
                <a:ea typeface="ＭＳ Ｐゴシック" charset="0"/>
              </a:rPr>
              <a:t> et al (2006)</a:t>
            </a:r>
          </a:p>
        </p:txBody>
      </p:sp>
    </p:spTree>
    <p:extLst>
      <p:ext uri="{BB962C8B-B14F-4D97-AF65-F5344CB8AC3E}">
        <p14:creationId xmlns:p14="http://schemas.microsoft.com/office/powerpoint/2010/main" val="299194555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843" name="Group 3"/>
          <p:cNvGrpSpPr>
            <a:grpSpLocks/>
          </p:cNvGrpSpPr>
          <p:nvPr/>
        </p:nvGrpSpPr>
        <p:grpSpPr bwMode="auto">
          <a:xfrm rot="3489512">
            <a:off x="681038" y="4652962"/>
            <a:ext cx="3048000" cy="142875"/>
            <a:chOff x="1104" y="2976"/>
            <a:chExt cx="3744" cy="176"/>
          </a:xfrm>
        </p:grpSpPr>
        <p:grpSp>
          <p:nvGrpSpPr>
            <p:cNvPr id="35882" name="Group 4"/>
            <p:cNvGrpSpPr>
              <a:grpSpLocks/>
            </p:cNvGrpSpPr>
            <p:nvPr/>
          </p:nvGrpSpPr>
          <p:grpSpPr bwMode="auto">
            <a:xfrm>
              <a:off x="1104" y="2976"/>
              <a:ext cx="1872" cy="176"/>
              <a:chOff x="1056" y="2112"/>
              <a:chExt cx="4608" cy="432"/>
            </a:xfrm>
          </p:grpSpPr>
          <p:grpSp>
            <p:nvGrpSpPr>
              <p:cNvPr id="35898" name="Group 5"/>
              <p:cNvGrpSpPr>
                <a:grpSpLocks/>
              </p:cNvGrpSpPr>
              <p:nvPr/>
            </p:nvGrpSpPr>
            <p:grpSpPr bwMode="auto">
              <a:xfrm>
                <a:off x="1056" y="2112"/>
                <a:ext cx="2304" cy="432"/>
                <a:chOff x="1056" y="2112"/>
                <a:chExt cx="2304" cy="432"/>
              </a:xfrm>
            </p:grpSpPr>
            <p:grpSp>
              <p:nvGrpSpPr>
                <p:cNvPr id="35906" name="Group 6"/>
                <p:cNvGrpSpPr>
                  <a:grpSpLocks/>
                </p:cNvGrpSpPr>
                <p:nvPr/>
              </p:nvGrpSpPr>
              <p:grpSpPr bwMode="auto">
                <a:xfrm>
                  <a:off x="1056" y="2112"/>
                  <a:ext cx="1152" cy="432"/>
                  <a:chOff x="1056" y="1872"/>
                  <a:chExt cx="1152" cy="672"/>
                </a:xfrm>
              </p:grpSpPr>
              <p:sp>
                <p:nvSpPr>
                  <p:cNvPr id="38919" name="Freeform 7"/>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0" name="Freeform 8"/>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907" name="Group 9"/>
                <p:cNvGrpSpPr>
                  <a:grpSpLocks/>
                </p:cNvGrpSpPr>
                <p:nvPr/>
              </p:nvGrpSpPr>
              <p:grpSpPr bwMode="auto">
                <a:xfrm>
                  <a:off x="2208" y="2112"/>
                  <a:ext cx="1152" cy="432"/>
                  <a:chOff x="1056" y="1872"/>
                  <a:chExt cx="1152" cy="672"/>
                </a:xfrm>
              </p:grpSpPr>
              <p:sp>
                <p:nvSpPr>
                  <p:cNvPr id="38922" name="Freeform 10"/>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3" name="Freeform 11"/>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99" name="Group 12"/>
              <p:cNvGrpSpPr>
                <a:grpSpLocks/>
              </p:cNvGrpSpPr>
              <p:nvPr/>
            </p:nvGrpSpPr>
            <p:grpSpPr bwMode="auto">
              <a:xfrm>
                <a:off x="3360" y="2112"/>
                <a:ext cx="2304" cy="432"/>
                <a:chOff x="1056" y="2112"/>
                <a:chExt cx="2304" cy="432"/>
              </a:xfrm>
            </p:grpSpPr>
            <p:grpSp>
              <p:nvGrpSpPr>
                <p:cNvPr id="35900" name="Group 13"/>
                <p:cNvGrpSpPr>
                  <a:grpSpLocks/>
                </p:cNvGrpSpPr>
                <p:nvPr/>
              </p:nvGrpSpPr>
              <p:grpSpPr bwMode="auto">
                <a:xfrm>
                  <a:off x="1056" y="2112"/>
                  <a:ext cx="1152" cy="432"/>
                  <a:chOff x="1056" y="1872"/>
                  <a:chExt cx="1152" cy="672"/>
                </a:xfrm>
              </p:grpSpPr>
              <p:sp>
                <p:nvSpPr>
                  <p:cNvPr id="38926" name="Freeform 14"/>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7" name="Freeform 15"/>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901" name="Group 16"/>
                <p:cNvGrpSpPr>
                  <a:grpSpLocks/>
                </p:cNvGrpSpPr>
                <p:nvPr/>
              </p:nvGrpSpPr>
              <p:grpSpPr bwMode="auto">
                <a:xfrm>
                  <a:off x="2208" y="2112"/>
                  <a:ext cx="1152" cy="432"/>
                  <a:chOff x="1056" y="1872"/>
                  <a:chExt cx="1152" cy="672"/>
                </a:xfrm>
              </p:grpSpPr>
              <p:sp>
                <p:nvSpPr>
                  <p:cNvPr id="38929" name="Freeform 17"/>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0" name="Freeform 18"/>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5883" name="Group 19"/>
            <p:cNvGrpSpPr>
              <a:grpSpLocks/>
            </p:cNvGrpSpPr>
            <p:nvPr/>
          </p:nvGrpSpPr>
          <p:grpSpPr bwMode="auto">
            <a:xfrm>
              <a:off x="2976" y="2976"/>
              <a:ext cx="1872" cy="176"/>
              <a:chOff x="1056" y="2112"/>
              <a:chExt cx="4608" cy="432"/>
            </a:xfrm>
          </p:grpSpPr>
          <p:grpSp>
            <p:nvGrpSpPr>
              <p:cNvPr id="35884" name="Group 20"/>
              <p:cNvGrpSpPr>
                <a:grpSpLocks/>
              </p:cNvGrpSpPr>
              <p:nvPr/>
            </p:nvGrpSpPr>
            <p:grpSpPr bwMode="auto">
              <a:xfrm>
                <a:off x="1056" y="2112"/>
                <a:ext cx="2304" cy="432"/>
                <a:chOff x="1056" y="2112"/>
                <a:chExt cx="2304" cy="432"/>
              </a:xfrm>
            </p:grpSpPr>
            <p:grpSp>
              <p:nvGrpSpPr>
                <p:cNvPr id="35892" name="Group 21"/>
                <p:cNvGrpSpPr>
                  <a:grpSpLocks/>
                </p:cNvGrpSpPr>
                <p:nvPr/>
              </p:nvGrpSpPr>
              <p:grpSpPr bwMode="auto">
                <a:xfrm>
                  <a:off x="1056" y="2112"/>
                  <a:ext cx="1152" cy="432"/>
                  <a:chOff x="1056" y="1872"/>
                  <a:chExt cx="1152" cy="672"/>
                </a:xfrm>
              </p:grpSpPr>
              <p:sp>
                <p:nvSpPr>
                  <p:cNvPr id="38934" name="Freeform 22"/>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5" name="Freeform 23"/>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93" name="Group 24"/>
                <p:cNvGrpSpPr>
                  <a:grpSpLocks/>
                </p:cNvGrpSpPr>
                <p:nvPr/>
              </p:nvGrpSpPr>
              <p:grpSpPr bwMode="auto">
                <a:xfrm>
                  <a:off x="2208" y="2112"/>
                  <a:ext cx="1152" cy="432"/>
                  <a:chOff x="1056" y="1872"/>
                  <a:chExt cx="1152" cy="672"/>
                </a:xfrm>
              </p:grpSpPr>
              <p:sp>
                <p:nvSpPr>
                  <p:cNvPr id="38937" name="Freeform 25"/>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8" name="Freeform 26"/>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85" name="Group 27"/>
              <p:cNvGrpSpPr>
                <a:grpSpLocks/>
              </p:cNvGrpSpPr>
              <p:nvPr/>
            </p:nvGrpSpPr>
            <p:grpSpPr bwMode="auto">
              <a:xfrm>
                <a:off x="3360" y="2112"/>
                <a:ext cx="2304" cy="432"/>
                <a:chOff x="1056" y="2112"/>
                <a:chExt cx="2304" cy="432"/>
              </a:xfrm>
            </p:grpSpPr>
            <p:grpSp>
              <p:nvGrpSpPr>
                <p:cNvPr id="35886" name="Group 28"/>
                <p:cNvGrpSpPr>
                  <a:grpSpLocks/>
                </p:cNvGrpSpPr>
                <p:nvPr/>
              </p:nvGrpSpPr>
              <p:grpSpPr bwMode="auto">
                <a:xfrm>
                  <a:off x="1056" y="2112"/>
                  <a:ext cx="1152" cy="432"/>
                  <a:chOff x="1056" y="1872"/>
                  <a:chExt cx="1152" cy="672"/>
                </a:xfrm>
              </p:grpSpPr>
              <p:sp>
                <p:nvSpPr>
                  <p:cNvPr id="38941" name="Freeform 29"/>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42" name="Freeform 30"/>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87" name="Group 31"/>
                <p:cNvGrpSpPr>
                  <a:grpSpLocks/>
                </p:cNvGrpSpPr>
                <p:nvPr/>
              </p:nvGrpSpPr>
              <p:grpSpPr bwMode="auto">
                <a:xfrm>
                  <a:off x="2208" y="2112"/>
                  <a:ext cx="1152" cy="432"/>
                  <a:chOff x="1056" y="1872"/>
                  <a:chExt cx="1152" cy="672"/>
                </a:xfrm>
              </p:grpSpPr>
              <p:sp>
                <p:nvSpPr>
                  <p:cNvPr id="38944" name="Freeform 32"/>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45" name="Freeform 33"/>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pic>
        <p:nvPicPr>
          <p:cNvPr id="38946" name="Picture 3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141538"/>
            <a:ext cx="2120900" cy="2201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8947" name="Freeform 35"/>
          <p:cNvSpPr>
            <a:spLocks/>
          </p:cNvSpPr>
          <p:nvPr/>
        </p:nvSpPr>
        <p:spPr bwMode="auto">
          <a:xfrm>
            <a:off x="1371600" y="5791200"/>
            <a:ext cx="3276600" cy="762000"/>
          </a:xfrm>
          <a:custGeom>
            <a:avLst/>
            <a:gdLst>
              <a:gd name="T0" fmla="*/ 0 w 2736"/>
              <a:gd name="T1" fmla="*/ 672 h 672"/>
              <a:gd name="T2" fmla="*/ 0 w 2736"/>
              <a:gd name="T3" fmla="*/ 96 h 672"/>
              <a:gd name="T4" fmla="*/ 144 w 2736"/>
              <a:gd name="T5" fmla="*/ 96 h 672"/>
              <a:gd name="T6" fmla="*/ 288 w 2736"/>
              <a:gd name="T7" fmla="*/ 144 h 672"/>
              <a:gd name="T8" fmla="*/ 432 w 2736"/>
              <a:gd name="T9" fmla="*/ 240 h 672"/>
              <a:gd name="T10" fmla="*/ 672 w 2736"/>
              <a:gd name="T11" fmla="*/ 192 h 672"/>
              <a:gd name="T12" fmla="*/ 720 w 2736"/>
              <a:gd name="T13" fmla="*/ 144 h 672"/>
              <a:gd name="T14" fmla="*/ 816 w 2736"/>
              <a:gd name="T15" fmla="*/ 96 h 672"/>
              <a:gd name="T16" fmla="*/ 864 w 2736"/>
              <a:gd name="T17" fmla="*/ 0 h 672"/>
              <a:gd name="T18" fmla="*/ 1008 w 2736"/>
              <a:gd name="T19" fmla="*/ 0 h 672"/>
              <a:gd name="T20" fmla="*/ 1056 w 2736"/>
              <a:gd name="T21" fmla="*/ 48 h 672"/>
              <a:gd name="T22" fmla="*/ 1104 w 2736"/>
              <a:gd name="T23" fmla="*/ 96 h 672"/>
              <a:gd name="T24" fmla="*/ 1152 w 2736"/>
              <a:gd name="T25" fmla="*/ 144 h 672"/>
              <a:gd name="T26" fmla="*/ 1200 w 2736"/>
              <a:gd name="T27" fmla="*/ 144 h 672"/>
              <a:gd name="T28" fmla="*/ 1344 w 2736"/>
              <a:gd name="T29" fmla="*/ 192 h 672"/>
              <a:gd name="T30" fmla="*/ 1440 w 2736"/>
              <a:gd name="T31" fmla="*/ 192 h 672"/>
              <a:gd name="T32" fmla="*/ 1488 w 2736"/>
              <a:gd name="T33" fmla="*/ 192 h 672"/>
              <a:gd name="T34" fmla="*/ 1536 w 2736"/>
              <a:gd name="T35" fmla="*/ 144 h 672"/>
              <a:gd name="T36" fmla="*/ 1632 w 2736"/>
              <a:gd name="T37" fmla="*/ 96 h 672"/>
              <a:gd name="T38" fmla="*/ 1680 w 2736"/>
              <a:gd name="T39" fmla="*/ 48 h 672"/>
              <a:gd name="T40" fmla="*/ 1680 w 2736"/>
              <a:gd name="T41" fmla="*/ 0 h 672"/>
              <a:gd name="T42" fmla="*/ 1728 w 2736"/>
              <a:gd name="T43" fmla="*/ 0 h 672"/>
              <a:gd name="T44" fmla="*/ 1776 w 2736"/>
              <a:gd name="T45" fmla="*/ 0 h 672"/>
              <a:gd name="T46" fmla="*/ 1824 w 2736"/>
              <a:gd name="T47" fmla="*/ 0 h 672"/>
              <a:gd name="T48" fmla="*/ 1872 w 2736"/>
              <a:gd name="T49" fmla="*/ 0 h 672"/>
              <a:gd name="T50" fmla="*/ 2016 w 2736"/>
              <a:gd name="T51" fmla="*/ 48 h 672"/>
              <a:gd name="T52" fmla="*/ 2256 w 2736"/>
              <a:gd name="T53" fmla="*/ 192 h 672"/>
              <a:gd name="T54" fmla="*/ 2544 w 2736"/>
              <a:gd name="T55" fmla="*/ 96 h 672"/>
              <a:gd name="T56" fmla="*/ 2736 w 2736"/>
              <a:gd name="T57" fmla="*/ 144 h 672"/>
              <a:gd name="T58" fmla="*/ 2736 w 2736"/>
              <a:gd name="T59" fmla="*/ 672 h 672"/>
              <a:gd name="T60" fmla="*/ 720 w 2736"/>
              <a:gd name="T61"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6" h="672">
                <a:moveTo>
                  <a:pt x="0" y="672"/>
                </a:moveTo>
                <a:lnTo>
                  <a:pt x="0" y="96"/>
                </a:lnTo>
                <a:lnTo>
                  <a:pt x="144" y="96"/>
                </a:lnTo>
                <a:lnTo>
                  <a:pt x="288" y="144"/>
                </a:lnTo>
                <a:lnTo>
                  <a:pt x="432" y="240"/>
                </a:lnTo>
                <a:lnTo>
                  <a:pt x="672" y="192"/>
                </a:lnTo>
                <a:lnTo>
                  <a:pt x="720" y="144"/>
                </a:lnTo>
                <a:lnTo>
                  <a:pt x="816" y="96"/>
                </a:lnTo>
                <a:lnTo>
                  <a:pt x="864" y="0"/>
                </a:lnTo>
                <a:lnTo>
                  <a:pt x="1008" y="0"/>
                </a:lnTo>
                <a:lnTo>
                  <a:pt x="1056" y="48"/>
                </a:lnTo>
                <a:lnTo>
                  <a:pt x="1104" y="96"/>
                </a:lnTo>
                <a:lnTo>
                  <a:pt x="1152" y="144"/>
                </a:lnTo>
                <a:lnTo>
                  <a:pt x="1200" y="144"/>
                </a:lnTo>
                <a:lnTo>
                  <a:pt x="1344" y="192"/>
                </a:lnTo>
                <a:lnTo>
                  <a:pt x="1440" y="192"/>
                </a:lnTo>
                <a:lnTo>
                  <a:pt x="1488" y="192"/>
                </a:lnTo>
                <a:lnTo>
                  <a:pt x="1536" y="144"/>
                </a:lnTo>
                <a:lnTo>
                  <a:pt x="1632" y="96"/>
                </a:lnTo>
                <a:lnTo>
                  <a:pt x="1680" y="48"/>
                </a:lnTo>
                <a:lnTo>
                  <a:pt x="1680" y="0"/>
                </a:lnTo>
                <a:lnTo>
                  <a:pt x="1728" y="0"/>
                </a:lnTo>
                <a:lnTo>
                  <a:pt x="1776" y="0"/>
                </a:lnTo>
                <a:lnTo>
                  <a:pt x="1824" y="0"/>
                </a:lnTo>
                <a:lnTo>
                  <a:pt x="1872" y="0"/>
                </a:lnTo>
                <a:lnTo>
                  <a:pt x="2016" y="48"/>
                </a:lnTo>
                <a:lnTo>
                  <a:pt x="2256" y="192"/>
                </a:lnTo>
                <a:lnTo>
                  <a:pt x="2544" y="96"/>
                </a:lnTo>
                <a:lnTo>
                  <a:pt x="2736" y="144"/>
                </a:lnTo>
                <a:lnTo>
                  <a:pt x="2736" y="672"/>
                </a:lnTo>
                <a:lnTo>
                  <a:pt x="720" y="672"/>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a14="http://schemas.microsoft.com/office/drawing/2010/main" xmlns="" w="38100" cap="flat" cmpd="sng">
                <a:solidFill>
                  <a:srgbClr val="009900"/>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82" name="Rectangle 70"/>
          <p:cNvSpPr>
            <a:spLocks noGrp="1" noChangeArrowheads="1"/>
          </p:cNvSpPr>
          <p:nvPr>
            <p:ph type="title"/>
          </p:nvPr>
        </p:nvSpPr>
        <p:spPr>
          <a:xfrm>
            <a:off x="685800" y="381000"/>
            <a:ext cx="7772400" cy="1143000"/>
          </a:xfrm>
        </p:spPr>
        <p:txBody>
          <a:bodyPr anchor="t"/>
          <a:lstStyle/>
          <a:p>
            <a:pPr eaLnBrk="1" hangingPunct="1">
              <a:defRPr/>
            </a:pPr>
            <a:r>
              <a:rPr lang="en-US" sz="4400" dirty="0">
                <a:latin typeface="Calibri"/>
                <a:cs typeface="Calibri"/>
              </a:rPr>
              <a:t>SAR: how it works</a:t>
            </a:r>
          </a:p>
        </p:txBody>
      </p:sp>
      <p:sp>
        <p:nvSpPr>
          <p:cNvPr id="2" name="TextBox 1"/>
          <p:cNvSpPr txBox="1"/>
          <p:nvPr/>
        </p:nvSpPr>
        <p:spPr>
          <a:xfrm>
            <a:off x="3774241" y="1979491"/>
            <a:ext cx="5302913" cy="1815882"/>
          </a:xfrm>
          <a:prstGeom prst="rect">
            <a:avLst/>
          </a:prstGeom>
          <a:noFill/>
        </p:spPr>
        <p:txBody>
          <a:bodyPr wrap="square" rtlCol="0">
            <a:spAutoFit/>
          </a:bodyPr>
          <a:lstStyle/>
          <a:p>
            <a:pPr marL="514350" indent="-514350">
              <a:buAutoNum type="arabicPeriod"/>
            </a:pPr>
            <a:r>
              <a:rPr lang="en-US" sz="2800" dirty="0">
                <a:latin typeface="Calibri"/>
                <a:cs typeface="Calibri"/>
              </a:rPr>
              <a:t>Satellite emits radar pulse</a:t>
            </a:r>
          </a:p>
          <a:p>
            <a:pPr marL="514350" indent="-514350">
              <a:buAutoNum type="arabicPeriod"/>
            </a:pPr>
            <a:r>
              <a:rPr lang="en-US" sz="2800" dirty="0">
                <a:latin typeface="Calibri"/>
                <a:cs typeface="Calibri"/>
              </a:rPr>
              <a:t>Radar is backscattered</a:t>
            </a:r>
          </a:p>
          <a:p>
            <a:pPr marL="514350" indent="-514350">
              <a:buAutoNum type="arabicPeriod"/>
            </a:pPr>
            <a:r>
              <a:rPr lang="en-US" sz="2800" dirty="0">
                <a:latin typeface="Calibri"/>
                <a:cs typeface="Calibri"/>
              </a:rPr>
              <a:t>Amplitude and phase of echo recorded at the satellite </a:t>
            </a:r>
          </a:p>
        </p:txBody>
      </p:sp>
    </p:spTree>
    <p:extLst>
      <p:ext uri="{BB962C8B-B14F-4D97-AF65-F5344CB8AC3E}">
        <p14:creationId xmlns:p14="http://schemas.microsoft.com/office/powerpoint/2010/main" val="376743237"/>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wipe(up)">
                                      <p:cBhvr>
                                        <p:cTn id="7" dur="500"/>
                                        <p:tgtEl>
                                          <p:spTgt spid="358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35843"/>
                                        </p:tgtEl>
                                      </p:cBhvr>
                                    </p:animEffect>
                                    <p:set>
                                      <p:cBhvr>
                                        <p:cTn id="12" dur="1" fill="hold">
                                          <p:stCondLst>
                                            <p:cond delay="499"/>
                                          </p:stCondLst>
                                        </p:cTn>
                                        <p:tgtEl>
                                          <p:spTgt spid="358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0E3A50-5853-A143-B8DA-B86A868A9447}"/>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72700756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77EC1-1DDE-1143-B2F3-701D30F17F3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03958901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5C55F4-EBBF-A340-89BD-2876ADDFC1B2}"/>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18393608"/>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CC"/>
        </a:dk1>
        <a:lt1>
          <a:srgbClr val="FFFF66"/>
        </a:lt1>
        <a:dk2>
          <a:srgbClr val="0000CC"/>
        </a:dk2>
        <a:lt2>
          <a:srgbClr val="808080"/>
        </a:lt2>
        <a:accent1>
          <a:srgbClr val="00CC99"/>
        </a:accent1>
        <a:accent2>
          <a:srgbClr val="3333CC"/>
        </a:accent2>
        <a:accent3>
          <a:srgbClr val="FFFFB8"/>
        </a:accent3>
        <a:accent4>
          <a:srgbClr val="0000AE"/>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16307</TotalTime>
  <Words>3501</Words>
  <Application>Microsoft Macintosh PowerPoint</Application>
  <PresentationFormat>On-screen Show (4:3)</PresentationFormat>
  <Paragraphs>226</Paragraphs>
  <Slides>54</Slides>
  <Notes>23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54</vt:i4>
      </vt:variant>
    </vt:vector>
  </HeadingPairs>
  <TitlesOfParts>
    <vt:vector size="62" baseType="lpstr">
      <vt:lpstr>Arial</vt:lpstr>
      <vt:lpstr>Calibri</vt:lpstr>
      <vt:lpstr>Cambria Math</vt:lpstr>
      <vt:lpstr>Tahoma</vt:lpstr>
      <vt:lpstr>Times New Roman</vt:lpstr>
      <vt:lpstr>Office Theme</vt:lpstr>
      <vt:lpstr>Default Design</vt:lpstr>
      <vt:lpstr>1_Office Theme</vt:lpstr>
      <vt:lpstr>How does InSAR work?</vt:lpstr>
      <vt:lpstr>PowerPoint Presentation</vt:lpstr>
      <vt:lpstr>Outline for the next three lectures</vt:lpstr>
      <vt:lpstr>InSAR</vt:lpstr>
      <vt:lpstr>Synthetic aPerture RADAR (SAR) Theory</vt:lpstr>
      <vt:lpstr>SAR: 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Sentinel</vt:lpstr>
      <vt:lpstr>PowerPoint Presentation</vt:lpstr>
      <vt:lpstr>Interferometric SAR (InSAR) Theory</vt:lpstr>
      <vt:lpstr>What about the phase?</vt:lpstr>
      <vt:lpstr>InSAR: How it works</vt:lpstr>
      <vt:lpstr>InSAR: How it works</vt:lpstr>
      <vt:lpstr>InSAR: 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Riverside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Operational earthquake monitoring with InSAR</dc:title>
  <dc:creator>Gareth Funning</dc:creator>
  <cp:lastModifiedBy>Maurer, Jeremy</cp:lastModifiedBy>
  <cp:revision>243</cp:revision>
  <cp:lastPrinted>2015-04-01T23:47:13Z</cp:lastPrinted>
  <dcterms:created xsi:type="dcterms:W3CDTF">2012-02-24T18:41:04Z</dcterms:created>
  <dcterms:modified xsi:type="dcterms:W3CDTF">2022-10-25T02:46:32Z</dcterms:modified>
</cp:coreProperties>
</file>